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76E"/>
    <a:srgbClr val="000088"/>
    <a:srgbClr val="898988"/>
    <a:srgbClr val="880000"/>
    <a:srgbClr val="FF55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48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3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0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11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12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82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91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08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8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7F9E2E-25F8-4479-8550-C846E5E79B3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2715F8D-E492-455F-85B3-475D9360F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2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9414" y="1883435"/>
            <a:ext cx="9068586" cy="2590800"/>
          </a:xfrm>
        </p:spPr>
        <p:txBody>
          <a:bodyPr/>
          <a:lstStyle/>
          <a:p>
            <a:r>
              <a:rPr lang="en-US" sz="4800" dirty="0"/>
              <a:t>Group Case Study on Affordable Care Act signed by B. Obama in 2010.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7423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By Basanskaya </a:t>
            </a:r>
            <a:r>
              <a:rPr lang="en-US" sz="2800" b="1" dirty="0" smtClean="0">
                <a:solidFill>
                  <a:srgbClr val="C00000"/>
                </a:solidFill>
              </a:rPr>
              <a:t>Sasha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Klimova</a:t>
            </a:r>
            <a:r>
              <a:rPr lang="en-US" sz="2800" b="1" dirty="0">
                <a:solidFill>
                  <a:srgbClr val="C00000"/>
                </a:solidFill>
              </a:rPr>
              <a:t> Anna,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Orekhova Angelina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186" y="79412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IMPROVING QUALITY AND LOWERING COSTS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5741" y="2676379"/>
            <a:ext cx="6794695" cy="3879166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800" b="1" dirty="0" smtClean="0"/>
              <a:t>Providing Small Business Health Insurance Tax Credits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b="1" dirty="0" smtClean="0"/>
              <a:t>Providing Free Preventive Care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b="1" dirty="0" smtClean="0"/>
              <a:t>Preventing Disease and Illness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b="1" dirty="0" smtClean="0"/>
              <a:t>Cracking Down on Health Care Fraud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b="1" dirty="0" smtClean="0"/>
              <a:t>Coverage for Young Adults</a:t>
            </a:r>
          </a:p>
          <a:p>
            <a:pPr marL="457200" indent="-4572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ACA_00003326554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75" y="0"/>
            <a:ext cx="10580014" cy="704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Links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3" y="844062"/>
            <a:ext cx="11726470" cy="601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https://www.whitehouse.gov/healthreform/healthcare-overview#consumer-rights</a:t>
            </a:r>
          </a:p>
          <a:p>
            <a:pPr marL="0" indent="0">
              <a:buNone/>
            </a:pPr>
            <a:r>
              <a:rPr lang="fr-FR" dirty="0"/>
              <a:t>https://en.wikipedia.org/wiki/Patient_Protection_and_Affordable_Care_Act</a:t>
            </a:r>
          </a:p>
          <a:p>
            <a:pPr marL="0" indent="0">
              <a:buNone/>
            </a:pPr>
            <a:r>
              <a:rPr lang="fr-FR" dirty="0"/>
              <a:t>https://</a:t>
            </a:r>
            <a:r>
              <a:rPr lang="fr-FR" dirty="0" smtClean="0"/>
              <a:t>en.wikipedia.org/wiki/Affordable_Health_Care_for_America_Act</a:t>
            </a:r>
          </a:p>
          <a:p>
            <a:pPr marL="0" indent="0">
              <a:buNone/>
            </a:pPr>
            <a:r>
              <a:rPr lang="en-US" dirty="0" smtClean="0"/>
              <a:t>https://www.youtube.com/watch?v=PsrdaS6S-Lg</a:t>
            </a:r>
          </a:p>
          <a:p>
            <a:pPr marL="0" indent="0">
              <a:buNone/>
            </a:pPr>
            <a:r>
              <a:rPr lang="en-US" dirty="0" smtClean="0"/>
              <a:t>http://www.coveredca.com/</a:t>
            </a:r>
          </a:p>
          <a:p>
            <a:pPr marL="0" indent="0">
              <a:buNone/>
            </a:pPr>
            <a:r>
              <a:rPr lang="en-US" dirty="0" smtClean="0"/>
              <a:t>http://www.hhs.gov/healthcare/facts-and-features/key-features-of-aca-by-year/index.html</a:t>
            </a:r>
            <a:endParaRPr lang="ru-RU" dirty="0"/>
          </a:p>
          <a:p>
            <a:pPr marL="0" indent="0">
              <a:buNone/>
            </a:pPr>
            <a:r>
              <a:rPr lang="en-US" sz="5400" dirty="0" smtClean="0">
                <a:latin typeface="+mj-lt"/>
              </a:rPr>
              <a:t>Images</a:t>
            </a:r>
            <a:endParaRPr lang="en-US" sz="5400" dirty="0">
              <a:latin typeface="+mj-lt"/>
            </a:endParaRPr>
          </a:p>
          <a:p>
            <a:pPr marL="0" indent="0">
              <a:buNone/>
            </a:pPr>
            <a:r>
              <a:rPr lang="fr-FR" dirty="0"/>
              <a:t>https://en.wikipedia.org/wiki/Patient_Protection_and_Affordable_Care_Act#/media/File:111th_Congress_1st_session_Senate_roll_call_396.svg</a:t>
            </a:r>
          </a:p>
          <a:p>
            <a:pPr marL="0" indent="0">
              <a:buNone/>
            </a:pPr>
            <a:r>
              <a:rPr lang="fr-FR" dirty="0"/>
              <a:t>https://www.whitehouse.gov/healthreform/healthcare-overview#consumer-rights</a:t>
            </a:r>
          </a:p>
          <a:p>
            <a:pPr marL="0" indent="0">
              <a:buNone/>
            </a:pPr>
            <a:r>
              <a:rPr lang="fr-FR" dirty="0"/>
              <a:t>http://</a:t>
            </a:r>
            <a:r>
              <a:rPr lang="fr-FR" dirty="0" smtClean="0"/>
              <a:t>ptzgovorit.ru/sites/default/files/original_nodes/sud_20.jpg</a:t>
            </a:r>
          </a:p>
          <a:p>
            <a:pPr marL="0" indent="0">
              <a:buNone/>
            </a:pPr>
            <a:r>
              <a:rPr lang="en-US" dirty="0" smtClean="0"/>
              <a:t>http://ya-online.com/wp-content/uploads/2014/06/11.jpg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1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5" y="3917372"/>
            <a:ext cx="6509670" cy="16002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November 2009 </a:t>
            </a:r>
            <a:r>
              <a:rPr lang="fr-FR" b="0" dirty="0">
                <a:solidFill>
                  <a:schemeClr val="tx1"/>
                </a:solidFill>
              </a:rPr>
              <a:t>- </a:t>
            </a:r>
            <a:r>
              <a:rPr lang="en-US" b="0" dirty="0">
                <a:solidFill>
                  <a:schemeClr val="tx1"/>
                </a:solidFill>
              </a:rPr>
              <a:t>The Affordable Health Care for America Act (House of Representatives)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December 2009 </a:t>
            </a:r>
            <a:r>
              <a:rPr lang="en-US" b="0" dirty="0">
                <a:solidFill>
                  <a:schemeClr val="tx1"/>
                </a:solidFill>
              </a:rPr>
              <a:t>-  an alternative health care bill, the Patient Protection and Affordable Care Act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(The Senate ) 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2010, the House abandoned its reform bill in favor of amending the Senate bill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20983" y="216229"/>
            <a:ext cx="4687311" cy="370114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4047605"/>
            <a:ext cx="4073703" cy="177030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President Obama addressing Congress regarding healthcare reform, 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September 9, 2009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714" y="4174769"/>
            <a:ext cx="6386285" cy="1515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6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413" y="241377"/>
            <a:ext cx="2187100" cy="18080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872" y="261520"/>
            <a:ext cx="9229139" cy="127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The Patient Protection and Affordable Care Act signed in 2010 imposes </a:t>
            </a:r>
            <a:r>
              <a:rPr lang="en-US" sz="2800" b="1" i="1" dirty="0">
                <a:solidFill>
                  <a:srgbClr val="C00000"/>
                </a:solidFill>
              </a:rPr>
              <a:t>a health insurance mandate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70" y="2558715"/>
            <a:ext cx="7643174" cy="42992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5176" y="2088147"/>
            <a:ext cx="4672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2010, a number of states joined litigation in federal court arguing that Congress </a:t>
            </a:r>
            <a:r>
              <a:rPr lang="en-US" sz="2400" b="1" dirty="0"/>
              <a:t>did not have the power to pass this law </a:t>
            </a:r>
            <a:r>
              <a:rPr lang="en-US" sz="2400" dirty="0"/>
              <a:t>and that power to "regulate" commerce does not include an affirmative power to compel commerce by penalizing inaction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68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73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Affordable Care Act</a:t>
            </a:r>
            <a:r>
              <a:rPr lang="ru-RU" dirty="0"/>
              <a:t/>
            </a:r>
            <a:br>
              <a:rPr lang="ru-RU" dirty="0"/>
            </a:br>
            <a:r>
              <a:rPr lang="fr-FR" dirty="0"/>
              <a:t>Consumer Rights and Protections</a:t>
            </a:r>
            <a:br>
              <a:rPr lang="fr-FR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029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End to Pre-Existing Condition Discrimination</a:t>
            </a:r>
            <a:endParaRPr lang="ru-RU" b="1" dirty="0"/>
          </a:p>
          <a:p>
            <a:r>
              <a:rPr lang="en-US" b="1" dirty="0"/>
              <a:t>End to Limits on Care</a:t>
            </a:r>
            <a:endParaRPr lang="ru-RU" b="1" dirty="0"/>
          </a:p>
          <a:p>
            <a:r>
              <a:rPr lang="en-US" b="1" dirty="0"/>
              <a:t>End to Coverage Cancellations</a:t>
            </a:r>
            <a:endParaRPr lang="ru-RU" b="1" dirty="0"/>
          </a:p>
          <a:p>
            <a:endParaRPr lang="ru-RU" b="1" dirty="0"/>
          </a:p>
          <a:p>
            <a:pPr marL="0" indent="0" algn="r">
              <a:buNone/>
            </a:pPr>
            <a:r>
              <a:rPr lang="fr-FR" sz="4300" dirty="0"/>
              <a:t>More Affordable Coverage</a:t>
            </a:r>
          </a:p>
          <a:p>
            <a:pPr algn="r"/>
            <a:r>
              <a:rPr lang="en-US" b="1" dirty="0"/>
              <a:t>Value for Your Premium Dollar</a:t>
            </a:r>
            <a:endParaRPr lang="ru-RU" b="1" dirty="0"/>
          </a:p>
          <a:p>
            <a:pPr algn="r"/>
            <a:r>
              <a:rPr lang="en-US" b="1" dirty="0"/>
              <a:t>Strengthening Review of Rate Increases</a:t>
            </a:r>
            <a:endParaRPr lang="ru-RU" b="1" dirty="0"/>
          </a:p>
          <a:p>
            <a:pPr algn="r"/>
            <a:r>
              <a:rPr lang="en-US" b="1" dirty="0"/>
              <a:t>Help Paying for Premiums:</a:t>
            </a:r>
            <a:endParaRPr lang="ru-RU" b="1" dirty="0"/>
          </a:p>
          <a:p>
            <a:pPr algn="r"/>
            <a:r>
              <a:rPr lang="en-US" b="1" dirty="0"/>
              <a:t>Improving Affordability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8555" y="282596"/>
            <a:ext cx="2771274" cy="2615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71" y="3002740"/>
            <a:ext cx="3336375" cy="3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2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61" y="337983"/>
            <a:ext cx="11760679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Measures which were introduced against insurance companies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92013" y="2173166"/>
            <a:ext cx="5658756" cy="263174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. The Affordable Care Act creates a new Patient’s Bill of Rights</a:t>
            </a:r>
          </a:p>
          <a:p>
            <a:r>
              <a:rPr lang="en-US" dirty="0" smtClean="0"/>
              <a:t>Insurers can no longer impose lifetime dollar limits on essential health benefits </a:t>
            </a:r>
          </a:p>
          <a:p>
            <a:r>
              <a:rPr lang="en-US" dirty="0" smtClean="0"/>
              <a:t>Responsible to their customers for how they are spending premium dollars</a:t>
            </a:r>
          </a:p>
          <a:p>
            <a:endParaRPr lang="ru-RU" dirty="0"/>
          </a:p>
        </p:txBody>
      </p:sp>
      <p:pic>
        <p:nvPicPr>
          <p:cNvPr id="8" name="Рисунок 7" descr="1280px-Health_care_reform_supporter_3_at_town_hall_meeting_in_West_Hartford,_Connecticut,_2009-09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730" y="1864119"/>
            <a:ext cx="5016218" cy="35818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257" y="5582375"/>
            <a:ext cx="4761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participant of the meeting in support of the reform,</a:t>
            </a:r>
          </a:p>
          <a:p>
            <a:r>
              <a:rPr lang="en-US" sz="1400" dirty="0" smtClean="0"/>
              <a:t>2 September, 2009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0"/>
            <a:ext cx="1050994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Provided people 4 different medical plans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566" y="1145177"/>
            <a:ext cx="9788434" cy="550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13259" t="12806" r="19488" b="19619"/>
          <a:stretch/>
        </p:blipFill>
        <p:spPr bwMode="auto">
          <a:xfrm>
            <a:off x="1130071" y="1098368"/>
            <a:ext cx="4974637" cy="3970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e556d1743b.jpg"/>
          <p:cNvPicPr>
            <a:picLocks noChangeAspect="1"/>
          </p:cNvPicPr>
          <p:nvPr/>
        </p:nvPicPr>
        <p:blipFill>
          <a:blip r:embed="rId2" cstate="print">
            <a:lum bright="28000" contrast="-62000"/>
          </a:blip>
          <a:stretch>
            <a:fillRect/>
          </a:stretch>
        </p:blipFill>
        <p:spPr>
          <a:xfrm>
            <a:off x="1952731" y="290064"/>
            <a:ext cx="9997441" cy="6361025"/>
          </a:xfrm>
          <a:prstGeom prst="rect">
            <a:avLst/>
          </a:prstGeom>
          <a:ln>
            <a:gradFill>
              <a:gsLst>
                <a:gs pos="69000">
                  <a:schemeClr val="accent1">
                    <a:tint val="66000"/>
                    <a:satMod val="160000"/>
                    <a:alpha val="2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dir="5400000" algn="ctr" rotWithShape="0">
              <a:srgbClr val="000000">
                <a:alpha val="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  <a:noFill/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Free prevention benefits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225" y="3466010"/>
            <a:ext cx="4416552" cy="2741023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Insurers must cover a number of recommended preventive services, such as cancer, diabetes etc without </a:t>
            </a:r>
            <a:r>
              <a:rPr lang="en-US" sz="2400" b="1" dirty="0" err="1" smtClean="0"/>
              <a:t>copays</a:t>
            </a:r>
            <a:r>
              <a:rPr lang="en-US" sz="2400" b="1" dirty="0" smtClean="0"/>
              <a:t> or deductibles. </a:t>
            </a:r>
          </a:p>
          <a:p>
            <a:r>
              <a:rPr lang="en-US" sz="2400" b="1" dirty="0" smtClean="0"/>
              <a:t>You can stay on the your parents’ plans until age 26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bigstock-Affordable-Care-Act-sign-with-103046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3186" y="484631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Strengthening Medicare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0751"/>
            <a:ext cx="5992837" cy="4424289"/>
          </a:xfrm>
          <a:solidFill>
            <a:schemeClr val="bg1">
              <a:alpha val="31000"/>
            </a:schemeClr>
          </a:solidFill>
        </p:spPr>
        <p:txBody>
          <a:bodyPr/>
          <a:lstStyle/>
          <a:p>
            <a:pPr marL="457200" indent="-457200">
              <a:buAutoNum type="arabicParenR"/>
            </a:pPr>
            <a:r>
              <a:rPr lang="en-US" sz="2800" b="1" dirty="0" smtClean="0"/>
              <a:t>Lower-Cost Prescription Drugs</a:t>
            </a:r>
          </a:p>
          <a:p>
            <a:pPr marL="457200" indent="-457200">
              <a:buAutoNum type="arabicParenR"/>
            </a:pPr>
            <a:r>
              <a:rPr lang="en-US" sz="2800" b="1" dirty="0" smtClean="0"/>
              <a:t>Free Preventive Services</a:t>
            </a:r>
          </a:p>
          <a:p>
            <a:pPr marL="457200" indent="-457200">
              <a:buAutoNum type="arabicParenR"/>
            </a:pPr>
            <a:r>
              <a:rPr lang="en-US" sz="2800" b="1" dirty="0" smtClean="0"/>
              <a:t>Fighting Fraud</a:t>
            </a:r>
          </a:p>
          <a:p>
            <a:pPr marL="457200" indent="-457200">
              <a:buAutoNum type="arabicParenR"/>
            </a:pPr>
            <a:r>
              <a:rPr lang="en-US" sz="2800" b="1" dirty="0" smtClean="0"/>
              <a:t>Improving Care Coordination and Quality</a:t>
            </a:r>
          </a:p>
          <a:p>
            <a:pPr marL="457200" indent="-457200">
              <a:buAutoNum type="arabicParenR"/>
            </a:pPr>
            <a:r>
              <a:rPr lang="en-US" sz="2800" b="1" dirty="0" smtClean="0"/>
              <a:t>Fewer Unnecessary Hospital Readmissions</a:t>
            </a:r>
          </a:p>
          <a:p>
            <a:pPr marL="457200" indent="-457200">
              <a:buAutoNum type="arabicParenR"/>
            </a:pPr>
            <a:r>
              <a:rPr lang="en-US" sz="2800" b="1" dirty="0" smtClean="0"/>
              <a:t>Lower Premiums</a:t>
            </a:r>
            <a:endParaRPr lang="en-US" sz="2800" b="1" u="sng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web_tim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50" y="-169399"/>
            <a:ext cx="10058399" cy="724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3077</TotalTime>
  <Words>285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Дерево</vt:lpstr>
      <vt:lpstr>Group Case Study on Affordable Care Act signed by B. Obama in 2010.</vt:lpstr>
      <vt:lpstr>November 2009 - The Affordable Health Care for America Act (House of Representatives)  December 2009 -  an alternative health care bill, the Patient Protection and Affordable Care Act  (The Senate )   In 2010, the House abandoned its reform bill in favor of amending the Senate bill</vt:lpstr>
      <vt:lpstr>Слайд 3</vt:lpstr>
      <vt:lpstr>The Affordable Care Act Consumer Rights and Protections </vt:lpstr>
      <vt:lpstr>Measures which were introduced against insurance companies</vt:lpstr>
      <vt:lpstr>Provided people 4 different medical plans</vt:lpstr>
      <vt:lpstr>Free prevention benefits </vt:lpstr>
      <vt:lpstr>Strengthening Medicare  </vt:lpstr>
      <vt:lpstr>Слайд 9</vt:lpstr>
      <vt:lpstr>IMPROVING QUALITY AND LOWERING COSTS  </vt:lpstr>
      <vt:lpstr>Слайд 11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of US Healthcare: the Obama Administration</dc:title>
  <dc:creator>angelina orekhova</dc:creator>
  <cp:lastModifiedBy>Светлана  Титова</cp:lastModifiedBy>
  <cp:revision>29</cp:revision>
  <dcterms:created xsi:type="dcterms:W3CDTF">2016-03-06T11:38:06Z</dcterms:created>
  <dcterms:modified xsi:type="dcterms:W3CDTF">2016-03-25T11:23:47Z</dcterms:modified>
</cp:coreProperties>
</file>