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6" r:id="rId7"/>
    <p:sldId id="267" r:id="rId8"/>
    <p:sldId id="261" r:id="rId9"/>
    <p:sldId id="262" r:id="rId10"/>
    <p:sldId id="269" r:id="rId11"/>
    <p:sldId id="270" r:id="rId12"/>
    <p:sldId id="263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808080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Американцы</c:v>
                </c:pt>
              </c:strCache>
            </c:strRef>
          </c:tx>
          <c:explosion val="6"/>
          <c:dPt>
            <c:idx val="0"/>
            <c:bubble3D val="0"/>
            <c:explosion val="12"/>
          </c:dPt>
          <c:cat>
            <c:strRef>
              <c:f>Лист1!$A$2:$A$4</c:f>
              <c:strCache>
                <c:ptCount val="3"/>
                <c:pt idx="0">
                  <c:v>Христиане</c:v>
                </c:pt>
                <c:pt idx="1">
                  <c:v>Не принадлежат к рел.группе</c:v>
                </c:pt>
                <c:pt idx="2">
                  <c:v>Мировые религии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78.400000000000006</c:v>
                </c:pt>
                <c:pt idx="1">
                  <c:v>16.100000000000001</c:v>
                </c:pt>
                <c:pt idx="2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475571439503642"/>
          <c:y val="0.16513628115394585"/>
          <c:w val="0.31151087103686176"/>
          <c:h val="0.832557725067585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EC4C7B-90D7-4B27-A63D-01A4AF413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74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BB0CB-F23B-4224-900D-0C60896E8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2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0B555-5CA0-4B43-9239-095AD04D7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14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C232D-1465-4682-B2FA-288F079C5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0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622BC-8B21-4319-8C64-EF2811916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56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D9DB3-9311-4D1C-9E7A-B13900504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3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DBCE6-E7C5-4811-9E20-02BFF0300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77CAD-510A-4453-BE77-51AD9AFB0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2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27116-F768-4A17-B58D-706CB3BE5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84BD3-1258-415B-9177-236920F71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3BFF4-63C4-4315-8C71-33E9FFC6A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53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6B550F7-E67D-47EE-A519-E9F222078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ackdemographics.com/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demographics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demographics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demographics.com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c.net/" TargetMode="External"/><Relationship Id="rId2" Type="http://schemas.openxmlformats.org/officeDocument/2006/relationships/hyperlink" Target="http://www.naltblackchurch.com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handon.org/divorcecar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Тема: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accent6"/>
                </a:solidFill>
              </a:rPr>
              <a:t>Роль баптистской церкви в социально-культурной жизни афроамериканских сообществ южных штатов США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987824" y="4581128"/>
            <a:ext cx="6156176" cy="1872208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Исполнитель: 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студентка 5 курса </a:t>
            </a:r>
          </a:p>
          <a:p>
            <a:r>
              <a:rPr lang="ru-RU" b="1" i="1" dirty="0" smtClean="0">
                <a:solidFill>
                  <a:schemeClr val="accent6"/>
                </a:solidFill>
              </a:rPr>
              <a:t>Маркина Юлия Игоревна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Деятельность церкви в решении проблем сообществ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700808"/>
          <a:ext cx="9144000" cy="50300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0284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Проблема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Пути решения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Пример программы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Результат/Тенденция</a:t>
                      </a:r>
                      <a:endParaRPr lang="ru-RU" sz="2000" dirty="0"/>
                    </a:p>
                  </a:txBody>
                  <a:tcPr/>
                </a:tc>
              </a:tr>
              <a:tr h="1055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Подверженность заболеваниям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Лекции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и</a:t>
                      </a:r>
                      <a:r>
                        <a:rPr lang="ru-RU" baseline="0" dirty="0" smtClean="0"/>
                        <a:t> семинары о здоровом образе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</a:t>
                      </a:r>
                      <a:r>
                        <a:rPr lang="en-US" baseline="0" dirty="0" smtClean="0"/>
                        <a:t> Emergency Declaration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количества заболеваний</a:t>
                      </a:r>
                      <a:endParaRPr lang="ru-RU" dirty="0"/>
                    </a:p>
                  </a:txBody>
                  <a:tcPr/>
                </a:tc>
              </a:tr>
              <a:tr h="153481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Высокое количество разводов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Тренинги для пар на грани развода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r>
                        <a:rPr lang="en-US" baseline="0" dirty="0" smtClean="0"/>
                        <a:t> Strengthening Circles Initiative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количества разводов</a:t>
                      </a:r>
                      <a:endParaRPr lang="ru-RU" dirty="0"/>
                    </a:p>
                  </a:txBody>
                  <a:tcPr/>
                </a:tc>
              </a:tr>
              <a:tr h="13036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Неполноценные семьи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Семинары</a:t>
                      </a:r>
                      <a:r>
                        <a:rPr lang="ru-RU" baseline="0" dirty="0" smtClean="0"/>
                        <a:t> для подростков о важности семьи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</a:t>
                      </a:r>
                      <a:r>
                        <a:rPr lang="en-US" baseline="0" dirty="0" smtClean="0"/>
                        <a:t> American Family Circle Initiative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Увеличение</a:t>
                      </a:r>
                      <a:r>
                        <a:rPr lang="ru-RU" baseline="0" dirty="0" smtClean="0"/>
                        <a:t> количества браков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2567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000" b="1" dirty="0" smtClean="0">
                <a:solidFill>
                  <a:schemeClr val="accent6"/>
                </a:solidFill>
              </a:rPr>
              <a:t>Благодарю за внимание!!!</a:t>
            </a:r>
            <a:endParaRPr lang="ru-RU" sz="5000" b="1" dirty="0">
              <a:solidFill>
                <a:schemeClr val="accent6"/>
              </a:solidFill>
            </a:endParaRPr>
          </a:p>
        </p:txBody>
      </p:sp>
      <p:pic>
        <p:nvPicPr>
          <p:cNvPr id="3" name="Рисунок 2" descr="black-church2-1024x6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708920"/>
            <a:ext cx="4680520" cy="31127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Уровень безработицы по этническому признаку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484784"/>
          <a:ext cx="7992887" cy="3026275"/>
        </p:xfrm>
        <a:graphic>
          <a:graphicData uri="http://schemas.openxmlformats.org/drawingml/2006/table">
            <a:tbl>
              <a:tblPr/>
              <a:tblGrid>
                <a:gridCol w="3996025"/>
                <a:gridCol w="3996862"/>
              </a:tblGrid>
              <a:tr h="43632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Этническая группа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Уровень безработицы (%)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2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>
                          <a:latin typeface="Times New Roman"/>
                          <a:ea typeface="Calibri"/>
                          <a:cs typeface="Times New Roman"/>
                        </a:rPr>
                        <a:t>Белые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>
                          <a:latin typeface="Times New Roman"/>
                          <a:ea typeface="Calibri"/>
                          <a:cs typeface="Times New Roman"/>
                        </a:rPr>
                        <a:t>7,2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2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 err="1" smtClean="0">
                          <a:latin typeface="Times New Roman"/>
                          <a:ea typeface="Calibri"/>
                          <a:cs typeface="Times New Roman"/>
                        </a:rPr>
                        <a:t>Афроамериканцы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>
                          <a:latin typeface="Times New Roman"/>
                          <a:ea typeface="Calibri"/>
                          <a:cs typeface="Times New Roman"/>
                        </a:rPr>
                        <a:t>13,8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2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>
                          <a:latin typeface="Times New Roman"/>
                          <a:ea typeface="Calibri"/>
                          <a:cs typeface="Times New Roman"/>
                        </a:rPr>
                        <a:t>Латиноамериканцы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>
                          <a:latin typeface="Times New Roman"/>
                          <a:ea typeface="Calibri"/>
                          <a:cs typeface="Times New Roman"/>
                        </a:rPr>
                        <a:t>10,3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65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>
                          <a:latin typeface="Times New Roman"/>
                          <a:ea typeface="Calibri"/>
                          <a:cs typeface="Times New Roman"/>
                        </a:rPr>
                        <a:t>Американцы азиатского происхождения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5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>
                          <a:latin typeface="Times New Roman"/>
                          <a:ea typeface="Calibri"/>
                          <a:cs typeface="Times New Roman"/>
                        </a:rPr>
                        <a:t>Всего по стране</a:t>
                      </a:r>
                      <a:endParaRPr lang="ru-RU" sz="2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41575" algn="l"/>
                        </a:tabLst>
                      </a:pPr>
                      <a:r>
                        <a:rPr lang="ru-RU" sz="2000" b="0" dirty="0"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ru-RU" sz="2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23728" y="5157192"/>
          <a:ext cx="4896545" cy="822960"/>
        </p:xfrm>
        <a:graphic>
          <a:graphicData uri="http://schemas.openxmlformats.org/drawingml/2006/table">
            <a:tbl>
              <a:tblPr/>
              <a:tblGrid>
                <a:gridCol w="979309"/>
                <a:gridCol w="979309"/>
                <a:gridCol w="979309"/>
                <a:gridCol w="979309"/>
                <a:gridCol w="979309"/>
              </a:tblGrid>
              <a:tr h="190500">
                <a:tc>
                  <a:txBody>
                    <a:bodyPr/>
                    <a:lstStyle/>
                    <a:p>
                      <a:pPr fontAlgn="base"/>
                      <a:r>
                        <a:rPr lang="fr-FR" dirty="0">
                          <a:latin typeface="arial"/>
                        </a:rPr>
                        <a:t>Years</a:t>
                      </a:r>
                      <a:endParaRPr lang="fr-F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r-FR">
                          <a:latin typeface="arial"/>
                        </a:rPr>
                        <a:t>White</a:t>
                      </a:r>
                      <a:endParaRPr lang="fr-F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r-FR" dirty="0">
                          <a:latin typeface="arial"/>
                        </a:rPr>
                        <a:t>Hispanic</a:t>
                      </a:r>
                      <a:endParaRPr lang="fr-F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r-FR">
                          <a:latin typeface="arial"/>
                        </a:rPr>
                        <a:t>Asian</a:t>
                      </a:r>
                      <a:endParaRPr lang="fr-F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r-FR">
                          <a:latin typeface="arial"/>
                        </a:rPr>
                        <a:t>Black</a:t>
                      </a:r>
                      <a:endParaRPr lang="fr-F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2000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67%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68%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67%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65%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2010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66%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68%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latin typeface="arial"/>
                        </a:rPr>
                        <a:t>67%</a:t>
                      </a:r>
                      <a:endParaRPr lang="ru-RU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latin typeface="arial"/>
                        </a:rPr>
                        <a:t>64%</a:t>
                      </a:r>
                      <a:endParaRPr lang="ru-RU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572000" y="62373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hlinkClick r:id="rId2"/>
              </a:rPr>
              <a:t>http://blackdemographics.com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Изменение в уровне образования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Degrees-Earned-by-African-Americans-2000-to-20101.jpg"/>
          <p:cNvPicPr/>
          <p:nvPr/>
        </p:nvPicPr>
        <p:blipFill>
          <a:blip r:embed="rId2" cstate="print"/>
          <a:srcRect l="1263" t="7546" r="1480" b="12814"/>
          <a:stretch>
            <a:fillRect/>
          </a:stretch>
        </p:blipFill>
        <p:spPr>
          <a:xfrm>
            <a:off x="1115616" y="692696"/>
            <a:ext cx="6552728" cy="58326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27984" y="6488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hlinkClick r:id="rId3"/>
              </a:rPr>
              <a:t>http://blackdemographics.com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Изменение в уровне дохода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Median_Black_Income_Chart_2005_to_2011_o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980728"/>
            <a:ext cx="6026794" cy="536908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11960" y="63093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hlinkClick r:id="rId3"/>
              </a:rPr>
              <a:t>http://blackdemographics.com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Изменение в уровне преступности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Black-Homicide-Rate-Decline-w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7148512" cy="49286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355976" y="63093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hlinkClick r:id="rId3"/>
              </a:rPr>
              <a:t>http://blackdemographics.com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Актуальность, объект, предмет, цель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134181"/>
            <a:ext cx="7848872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Актуальность: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1. Влияние церкви оспаривается.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Феномен баптистской церкви уникален </a:t>
            </a: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2.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 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фроамериканские сообщества Юга в «группе риска».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Церковь решает существующие проблемы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  <a:cs typeface="Arial" pitchFamily="34" charset="0"/>
            </a:endParaRPr>
          </a:p>
          <a:p>
            <a:pPr algn="just"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Недостаточная изученность периода 2000-2014 в РФ.</a:t>
            </a:r>
          </a:p>
          <a:p>
            <a:pPr algn="just" eaLnBrk="0" hangingPunct="0"/>
            <a:endParaRPr lang="ru-RU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imes New Roman" pitchFamily="18" charset="0"/>
            </a:endParaRPr>
          </a:p>
          <a:p>
            <a:pPr algn="just" eaLnBrk="0" hangingPunct="0"/>
            <a:r>
              <a:rPr lang="ru-RU" sz="2000" b="1" i="1" dirty="0" smtClean="0">
                <a:solidFill>
                  <a:schemeClr val="accent6"/>
                </a:solidFill>
              </a:rPr>
              <a:t>Объект</a:t>
            </a:r>
            <a:r>
              <a:rPr lang="ru-RU" sz="2000" b="1" dirty="0" smtClean="0"/>
              <a:t> - </a:t>
            </a:r>
            <a:r>
              <a:rPr lang="ru-RU" sz="2000" dirty="0" smtClean="0"/>
              <a:t> баптистская черная церковь, как феномен американской культуры</a:t>
            </a:r>
          </a:p>
          <a:p>
            <a:pPr algn="just" eaLnBrk="0" hangingPunct="0"/>
            <a:endParaRPr lang="ru-RU" sz="2000" dirty="0" smtClean="0"/>
          </a:p>
          <a:p>
            <a:pPr algn="just" eaLnBrk="0" hangingPunct="0"/>
            <a:r>
              <a:rPr lang="ru-RU" sz="2000" b="1" i="1" dirty="0" smtClean="0">
                <a:solidFill>
                  <a:schemeClr val="accent6"/>
                </a:solidFill>
              </a:rPr>
              <a:t>Предмет</a:t>
            </a:r>
            <a:r>
              <a:rPr lang="ru-RU" sz="2000" b="1" dirty="0" smtClean="0"/>
              <a:t> - </a:t>
            </a:r>
            <a:r>
              <a:rPr lang="ru-RU" sz="2000" dirty="0" smtClean="0"/>
              <a:t> роль церкви в социально-культурной жизни афроамериканских сообществ южных штатах США.</a:t>
            </a:r>
            <a:r>
              <a:rPr lang="ru-RU" sz="2000" b="1" dirty="0" smtClean="0"/>
              <a:t> </a:t>
            </a:r>
          </a:p>
          <a:p>
            <a:pPr algn="just" eaLnBrk="0" hangingPunct="0"/>
            <a:endParaRPr lang="ru-RU" sz="2000" b="1" dirty="0" smtClean="0"/>
          </a:p>
          <a:p>
            <a:pPr algn="just" eaLnBrk="0" hangingPunct="0"/>
            <a:r>
              <a:rPr lang="ru-RU" sz="2000" b="1" i="1" dirty="0" smtClean="0">
                <a:solidFill>
                  <a:schemeClr val="accent6"/>
                </a:solidFill>
              </a:rPr>
              <a:t>Цель</a:t>
            </a:r>
            <a:r>
              <a:rPr lang="ru-RU" sz="2000" dirty="0" smtClean="0"/>
              <a:t> - анализ роли баптистской церкви в социально-культурной жизни афроамериканских сообществ южных штатов США в период с конца 17 века по настоящее время (2014 год).</a:t>
            </a:r>
          </a:p>
          <a:p>
            <a:pPr algn="just" eaLnBrk="0" hangingPunct="0"/>
            <a:endParaRPr lang="ru-RU" sz="2000" dirty="0" smtClean="0"/>
          </a:p>
          <a:p>
            <a:pPr algn="just" eaLnBrk="0" hangingPunct="0"/>
            <a:r>
              <a:rPr lang="ru-RU" sz="2000" dirty="0" smtClean="0"/>
              <a:t> </a:t>
            </a:r>
          </a:p>
          <a:p>
            <a:pPr indent="450850" algn="just" eaLnBrk="0" hangingPunct="0"/>
            <a:endParaRPr lang="ru-RU" sz="2000" dirty="0" smtClean="0"/>
          </a:p>
          <a:p>
            <a:pPr indent="450850" algn="just" eaLnBrk="0" hangingPunct="0"/>
            <a:endParaRPr kumimoji="0" lang="ru-RU" sz="1900" b="0" i="0" u="none" strike="noStrike" cap="none" normalizeH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55446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20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Понятие баптистской церкви, сущность и особенности «черного баптизма» 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55446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20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Эволюция роли баптистской церкви с  конца 17 века до конца 20 века.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708920"/>
            <a:ext cx="58326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20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Многообразие религиозных деноминаций в США в 21 веке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501008"/>
            <a:ext cx="58326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Религиозный аспект жизни афроамериканских сообществ США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293096"/>
            <a:ext cx="58326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Социально-культурные проблемы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085184"/>
            <a:ext cx="61206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20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Формирование мировоззрения представителей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5661248"/>
            <a:ext cx="60486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sz="2000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0" lvl="1" algn="ctr"/>
            <a:r>
              <a:rPr lang="ru-RU" sz="20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Степень активности церкви при решении социально-культурных проблем</a:t>
            </a:r>
            <a:endParaRPr lang="ru-RU" sz="20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6300192" y="2708920"/>
            <a:ext cx="1440160" cy="216024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452320" y="1628800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 глава </a:t>
            </a:r>
            <a:endParaRPr lang="ru-RU" b="1" dirty="0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6012160" y="980728"/>
            <a:ext cx="1440160" cy="15841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6084168" y="5085184"/>
            <a:ext cx="1512168" cy="136815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740352" y="3573016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 глава 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668344" y="5517232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 глава 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787208" cy="922114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Источники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436096" y="764704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987824" y="764704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5536" y="1196752"/>
            <a:ext cx="3669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chemeClr val="accent6"/>
                </a:solidFill>
              </a:rPr>
              <a:t>Статистические </a:t>
            </a:r>
            <a:r>
              <a:rPr lang="ru-RU" sz="2000" u="sng" dirty="0" smtClean="0">
                <a:solidFill>
                  <a:schemeClr val="accent6"/>
                </a:solidFill>
              </a:rPr>
              <a:t>  - </a:t>
            </a:r>
            <a:r>
              <a:rPr lang="ru-RU" sz="2000" b="1" u="sng" dirty="0" smtClean="0"/>
              <a:t>2 глава</a:t>
            </a:r>
            <a:endParaRPr lang="ru-RU" sz="20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355976" y="1196752"/>
            <a:ext cx="3844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>
                <a:solidFill>
                  <a:schemeClr val="accent6"/>
                </a:solidFill>
              </a:rPr>
              <a:t>Информационные – </a:t>
            </a:r>
            <a:r>
              <a:rPr lang="ru-RU" sz="2000" b="1" u="sng" dirty="0" smtClean="0"/>
              <a:t>3 глава</a:t>
            </a:r>
            <a:endParaRPr lang="ru-RU" sz="2000" b="1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1772816"/>
            <a:ext cx="3960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en-US" b="1" dirty="0" smtClean="0"/>
              <a:t>U</a:t>
            </a:r>
            <a:r>
              <a:rPr lang="ru-RU" b="1" dirty="0" smtClean="0"/>
              <a:t>.</a:t>
            </a:r>
            <a:r>
              <a:rPr lang="en-US" b="1" dirty="0" smtClean="0"/>
              <a:t>S</a:t>
            </a:r>
            <a:r>
              <a:rPr lang="ru-RU" b="1" dirty="0" smtClean="0"/>
              <a:t>. </a:t>
            </a:r>
            <a:r>
              <a:rPr lang="en-US" b="1" dirty="0" smtClean="0"/>
              <a:t>Religious Landscape</a:t>
            </a:r>
            <a:r>
              <a:rPr lang="ru-RU" b="1" dirty="0" smtClean="0"/>
              <a:t>. </a:t>
            </a:r>
            <a:r>
              <a:rPr lang="en-US" b="1" dirty="0" smtClean="0"/>
              <a:t>Religious Affiliation: Diverse and Dynamic</a:t>
            </a:r>
            <a:r>
              <a:rPr lang="ru-RU" b="1" dirty="0" smtClean="0"/>
              <a:t>, 2008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en-US" dirty="0" smtClean="0"/>
              <a:t>Report 1044 Labor Force Characteristics by Race and Ethnicity, 2012. U</a:t>
            </a:r>
            <a:r>
              <a:rPr lang="ru-RU" dirty="0" smtClean="0"/>
              <a:t>.</a:t>
            </a:r>
            <a:r>
              <a:rPr lang="en-US" dirty="0" smtClean="0"/>
              <a:t>S</a:t>
            </a:r>
            <a:r>
              <a:rPr lang="ru-RU" dirty="0" smtClean="0"/>
              <a:t>. </a:t>
            </a:r>
            <a:r>
              <a:rPr lang="en-US" dirty="0" smtClean="0"/>
              <a:t>Bureau of Labor Statistics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Created Equal. Racial and Ethnic Disparities in the US Criminal Justice System 2009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11960" y="1628800"/>
            <a:ext cx="49320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en-US" dirty="0" smtClean="0"/>
              <a:t>National Black Church Initiative</a:t>
            </a:r>
            <a:r>
              <a:rPr lang="ru-RU" dirty="0" smtClean="0"/>
              <a:t> (</a:t>
            </a:r>
            <a:r>
              <a:rPr lang="ru-RU" u="sng" dirty="0" smtClean="0">
                <a:hlinkClick r:id="rId2"/>
              </a:rPr>
              <a:t>http://www.naltblackchurch.com/</a:t>
            </a:r>
            <a:r>
              <a:rPr lang="ru-RU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Южная баптистская </a:t>
            </a:r>
            <a:r>
              <a:rPr lang="ru-RU" dirty="0" err="1" smtClean="0"/>
              <a:t>конвенциия</a:t>
            </a:r>
            <a:r>
              <a:rPr lang="ru-RU" dirty="0" smtClean="0"/>
              <a:t> (</a:t>
            </a:r>
            <a:r>
              <a:rPr lang="ru-RU" u="sng" dirty="0" smtClean="0">
                <a:hlinkClick r:id="rId3"/>
              </a:rPr>
              <a:t>http://www.sbc.net/</a:t>
            </a:r>
            <a:r>
              <a:rPr lang="ru-RU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en-US" dirty="0" smtClean="0"/>
              <a:t>Shandon</a:t>
            </a:r>
            <a:r>
              <a:rPr lang="en-US" b="1" dirty="0" smtClean="0"/>
              <a:t> </a:t>
            </a:r>
            <a:r>
              <a:rPr lang="en-US" dirty="0" smtClean="0"/>
              <a:t>Baptist Church Columbia</a:t>
            </a:r>
            <a:r>
              <a:rPr lang="ru-RU" dirty="0" smtClean="0"/>
              <a:t>, </a:t>
            </a:r>
            <a:r>
              <a:rPr lang="en-US" dirty="0" smtClean="0"/>
              <a:t>SC</a:t>
            </a:r>
            <a:r>
              <a:rPr lang="ru-RU" dirty="0" smtClean="0"/>
              <a:t> </a:t>
            </a:r>
            <a:r>
              <a:rPr lang="en-US" u="sng" dirty="0" smtClean="0">
                <a:hlinkClick r:id="rId4"/>
              </a:rPr>
              <a:t>http</a:t>
            </a:r>
            <a:r>
              <a:rPr lang="ru-RU" u="sng" dirty="0" smtClean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www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shandon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smtClean="0">
                <a:hlinkClick r:id="rId4"/>
              </a:rPr>
              <a:t>org</a:t>
            </a:r>
            <a:r>
              <a:rPr lang="ru-RU" u="sng" dirty="0" smtClean="0">
                <a:hlinkClick r:id="rId4"/>
              </a:rPr>
              <a:t>/</a:t>
            </a:r>
            <a:r>
              <a:rPr lang="en-US" u="sng" dirty="0" err="1" smtClean="0">
                <a:hlinkClick r:id="rId4"/>
              </a:rPr>
              <a:t>divorcecare</a:t>
            </a:r>
            <a:r>
              <a:rPr lang="ru-RU" dirty="0" smtClean="0"/>
              <a:t>,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en-US" dirty="0" smtClean="0"/>
              <a:t>Shiloh Baptist Church of Salem</a:t>
            </a:r>
            <a:r>
              <a:rPr lang="ru-RU" dirty="0" smtClean="0"/>
              <a:t>, </a:t>
            </a:r>
            <a:r>
              <a:rPr lang="en-US" dirty="0" smtClean="0"/>
              <a:t>VA </a:t>
            </a:r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http://www.shilohbaptistchurchsalem.org/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479715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 Э. Л. </a:t>
            </a:r>
            <a:r>
              <a:rPr lang="ru-RU" b="1" dirty="0" err="1" smtClean="0"/>
              <a:t>Ниттобург</a:t>
            </a:r>
            <a:r>
              <a:rPr lang="ru-RU" b="1" dirty="0" smtClean="0"/>
              <a:t> «Церковь </a:t>
            </a:r>
            <a:r>
              <a:rPr lang="ru-RU" b="1" dirty="0" err="1" smtClean="0"/>
              <a:t>афроамериканцев</a:t>
            </a:r>
            <a:r>
              <a:rPr lang="ru-RU" b="1" dirty="0" smtClean="0"/>
              <a:t> в США»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 </a:t>
            </a:r>
            <a:r>
              <a:rPr lang="ru-RU" dirty="0" smtClean="0"/>
              <a:t>«Черные американцы в истории США»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Г. Аптекер «Афроамериканские восстания», «История </a:t>
            </a:r>
            <a:r>
              <a:rPr lang="ru-RU" dirty="0" err="1" smtClean="0"/>
              <a:t>афроамериканцев</a:t>
            </a:r>
            <a:r>
              <a:rPr lang="ru-RU" dirty="0" smtClean="0"/>
              <a:t>», «</a:t>
            </a:r>
            <a:r>
              <a:rPr lang="en-US" dirty="0" smtClean="0"/>
              <a:t>The Negro in the Civil War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Eddie S</a:t>
            </a:r>
            <a:r>
              <a:rPr lang="ru-RU" dirty="0" smtClean="0"/>
              <a:t>.</a:t>
            </a:r>
            <a:r>
              <a:rPr lang="en-US" dirty="0" smtClean="0"/>
              <a:t>Glade </a:t>
            </a:r>
            <a:r>
              <a:rPr lang="ru-RU" dirty="0" smtClean="0"/>
              <a:t>«</a:t>
            </a:r>
            <a:r>
              <a:rPr lang="en-US" dirty="0" smtClean="0"/>
              <a:t>The Black Church is Dead</a:t>
            </a:r>
            <a:r>
              <a:rPr lang="ru-RU" dirty="0" smtClean="0"/>
              <a:t>»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Omar M</a:t>
            </a:r>
            <a:r>
              <a:rPr lang="ru-RU" dirty="0" smtClean="0"/>
              <a:t>.</a:t>
            </a:r>
            <a:r>
              <a:rPr lang="en-US" dirty="0" err="1" smtClean="0"/>
              <a:t>McRoberts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en-US" dirty="0" smtClean="0"/>
              <a:t>Black Churches</a:t>
            </a:r>
            <a:r>
              <a:rPr lang="ru-RU" dirty="0" smtClean="0"/>
              <a:t>, </a:t>
            </a:r>
            <a:r>
              <a:rPr lang="en-US" dirty="0" smtClean="0"/>
              <a:t>Community and Development</a:t>
            </a:r>
            <a:r>
              <a:rPr lang="ru-RU" dirty="0" smtClean="0"/>
              <a:t>». </a:t>
            </a:r>
          </a:p>
          <a:p>
            <a:pPr>
              <a:buFont typeface="Wingdings" pitchFamily="2" charset="2"/>
              <a:buChar char="q"/>
            </a:pPr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92D05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Эволюция роли баптистской церкви (конец 17-конец 20вв)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043608" y="-9820472"/>
          <a:ext cx="5335588" cy="285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Документ" r:id="rId4" imgW="7750080" imgH="4397400" progId="Word.Document.12">
                  <p:embed/>
                </p:oleObj>
              </mc:Choice>
              <mc:Fallback>
                <p:oleObj name="Документ" r:id="rId4" imgW="7750080" imgH="4397400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-9820472"/>
                        <a:ext cx="5335588" cy="285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351017"/>
          <a:ext cx="9144000" cy="549342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85271"/>
                <a:gridCol w="7358729"/>
              </a:tblGrid>
              <a:tr h="494142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Период</a:t>
                      </a:r>
                      <a:endParaRPr lang="ru-RU" sz="2200" dirty="0">
                        <a:solidFill>
                          <a:srgbClr val="33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События/Функции</a:t>
                      </a:r>
                      <a:r>
                        <a:rPr lang="ru-RU" sz="2200" baseline="0" dirty="0" smtClean="0"/>
                        <a:t> церкви</a:t>
                      </a:r>
                      <a:endParaRPr lang="ru-RU" sz="2200" dirty="0">
                        <a:solidFill>
                          <a:srgbClr val="3333CC"/>
                        </a:solidFill>
                      </a:endParaRPr>
                    </a:p>
                  </a:txBody>
                  <a:tcPr/>
                </a:tc>
              </a:tr>
              <a:tr h="839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1609-1700</a:t>
                      </a:r>
                    </a:p>
                    <a:p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 smtClean="0"/>
                        <a:t>1609</a:t>
                      </a:r>
                      <a:r>
                        <a:rPr lang="ru-RU" sz="2200" kern="1200" dirty="0" smtClean="0"/>
                        <a:t>-возникновение в Англии; Крещение рабов «сверху»;</a:t>
                      </a:r>
                      <a:r>
                        <a:rPr lang="ru-RU" sz="2200" kern="1200" baseline="0" dirty="0" smtClean="0"/>
                        <a:t> </a:t>
                      </a:r>
                      <a:r>
                        <a:rPr lang="ru-RU" sz="2200" b="1" kern="1200" dirty="0" smtClean="0"/>
                        <a:t>1639</a:t>
                      </a:r>
                      <a:r>
                        <a:rPr lang="ru-RU" sz="2200" kern="1200" dirty="0" smtClean="0"/>
                        <a:t>- первая баптистская община</a:t>
                      </a:r>
                      <a:endParaRPr lang="ru-RU" sz="2200" b="0" dirty="0"/>
                    </a:p>
                  </a:txBody>
                  <a:tcPr/>
                </a:tc>
              </a:tr>
              <a:tr h="777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1700-1861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/>
                        <a:t>Движение </a:t>
                      </a:r>
                      <a:r>
                        <a:rPr lang="ru-RU" sz="2200" kern="1200" dirty="0" err="1" smtClean="0"/>
                        <a:t>ривейлеров</a:t>
                      </a:r>
                      <a:r>
                        <a:rPr lang="ru-RU" sz="2200" kern="1200" dirty="0" smtClean="0"/>
                        <a:t>;</a:t>
                      </a:r>
                      <a:r>
                        <a:rPr lang="ru-RU" sz="2200" kern="1200" baseline="0" dirty="0" smtClean="0"/>
                        <a:t> О</a:t>
                      </a:r>
                      <a:r>
                        <a:rPr lang="ru-RU" sz="2200" kern="1200" dirty="0" smtClean="0"/>
                        <a:t>бучение основам чтения,</a:t>
                      </a:r>
                      <a:r>
                        <a:rPr lang="ru-RU" sz="2200" kern="1200" baseline="0" dirty="0" smtClean="0"/>
                        <a:t> С</a:t>
                      </a:r>
                      <a:r>
                        <a:rPr lang="ru-RU" sz="2200" kern="1200" dirty="0" smtClean="0"/>
                        <a:t>оздание «подпольной железной дороги»</a:t>
                      </a:r>
                      <a:endParaRPr lang="ru-RU" sz="2200" b="0" dirty="0"/>
                    </a:p>
                  </a:txBody>
                  <a:tcPr/>
                </a:tc>
              </a:tr>
              <a:tr h="766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1861-1865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/>
                        <a:t>Северное и южное течение,</a:t>
                      </a:r>
                      <a:r>
                        <a:rPr lang="ru-RU" sz="2200" kern="1200" baseline="0" dirty="0" smtClean="0"/>
                        <a:t> «</a:t>
                      </a:r>
                      <a:r>
                        <a:rPr lang="ru-RU" sz="2200" kern="1200" dirty="0" smtClean="0"/>
                        <a:t>Подпольная железная</a:t>
                      </a:r>
                      <a:r>
                        <a:rPr lang="ru-RU" sz="2200" kern="1200" baseline="0" dirty="0" smtClean="0"/>
                        <a:t> дорога»</a:t>
                      </a:r>
                      <a:endParaRPr lang="ru-RU" sz="2200" b="0" dirty="0"/>
                    </a:p>
                  </a:txBody>
                  <a:tcPr/>
                </a:tc>
              </a:tr>
              <a:tr h="1103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1865-1955</a:t>
                      </a:r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/>
                        <a:t>Волонтерская</a:t>
                      </a:r>
                      <a:r>
                        <a:rPr lang="ru-RU" sz="2200" kern="1200" baseline="0" dirty="0" smtClean="0"/>
                        <a:t> деятельность, </a:t>
                      </a:r>
                      <a:r>
                        <a:rPr lang="ru-RU" sz="2200" kern="1200" dirty="0" smtClean="0"/>
                        <a:t>образование,</a:t>
                      </a:r>
                      <a:r>
                        <a:rPr lang="ru-RU" sz="2200" kern="1200" baseline="0" dirty="0" smtClean="0"/>
                        <a:t> </a:t>
                      </a:r>
                      <a:r>
                        <a:rPr lang="ru-RU" sz="2200" kern="1200" dirty="0" smtClean="0"/>
                        <a:t>экономическая сфера;</a:t>
                      </a:r>
                      <a:r>
                        <a:rPr lang="ru-RU" sz="2200" kern="1200" baseline="0" dirty="0" smtClean="0"/>
                        <a:t> </a:t>
                      </a:r>
                      <a:r>
                        <a:rPr lang="ru-RU" sz="2200" kern="1200" dirty="0" smtClean="0"/>
                        <a:t>Региональные</a:t>
                      </a:r>
                      <a:r>
                        <a:rPr lang="ru-RU" sz="2200" kern="1200" baseline="0" dirty="0" smtClean="0"/>
                        <a:t> </a:t>
                      </a:r>
                      <a:r>
                        <a:rPr lang="ru-RU" sz="2200" kern="1200" dirty="0" smtClean="0"/>
                        <a:t>объединения</a:t>
                      </a:r>
                      <a:endParaRPr lang="ru-RU" sz="2200" b="0" dirty="0"/>
                    </a:p>
                  </a:txBody>
                  <a:tcPr/>
                </a:tc>
              </a:tr>
              <a:tr h="1083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</a:rPr>
                        <a:t>1965-1955</a:t>
                      </a:r>
                      <a:endParaRPr lang="ru-RU" sz="2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/>
                        <a:t>Политическая активность,</a:t>
                      </a:r>
                      <a:r>
                        <a:rPr lang="ru-RU" sz="2200" kern="1200" baseline="0" dirty="0" smtClean="0"/>
                        <a:t> М</a:t>
                      </a:r>
                      <a:r>
                        <a:rPr lang="ru-RU" sz="2200" kern="1200" dirty="0" smtClean="0"/>
                        <a:t>обилизация активистов</a:t>
                      </a:r>
                    </a:p>
                    <a:p>
                      <a:r>
                        <a:rPr lang="ru-RU" sz="2200" kern="1200" dirty="0" smtClean="0"/>
                        <a:t> Сбор денег на движение</a:t>
                      </a:r>
                      <a:endParaRPr lang="ru-RU" sz="2200" b="0" dirty="0"/>
                    </a:p>
                  </a:txBody>
                  <a:tcPr/>
                </a:tc>
              </a:tr>
              <a:tr h="429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/>
                        <a:t>1968-1999</a:t>
                      </a:r>
                      <a:endParaRPr lang="ru-RU" sz="2200" b="1" dirty="0" smtClean="0">
                        <a:solidFill>
                          <a:srgbClr val="33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/>
                        <a:t>Волонтерская</a:t>
                      </a:r>
                      <a:r>
                        <a:rPr lang="ru-RU" sz="2200" kern="1200" baseline="0" dirty="0" smtClean="0"/>
                        <a:t> деятельность, </a:t>
                      </a:r>
                      <a:r>
                        <a:rPr lang="ru-RU" sz="2200" kern="1200" dirty="0" smtClean="0"/>
                        <a:t>образование</a:t>
                      </a:r>
                      <a:endParaRPr lang="ru-RU" sz="22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Религиозное многообразие США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916832"/>
            <a:ext cx="63904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accent6"/>
                </a:solidFill>
                <a:ea typeface="Times New Roman" pitchFamily="18" charset="0"/>
                <a:cs typeface="Arial" pitchFamily="34" charset="0"/>
              </a:rPr>
              <a:t>300</a:t>
            </a:r>
            <a:r>
              <a:rPr lang="ru-RU" sz="2200" dirty="0" smtClean="0">
                <a:ea typeface="Times New Roman" pitchFamily="18" charset="0"/>
                <a:cs typeface="Arial" pitchFamily="34" charset="0"/>
              </a:rPr>
              <a:t> деноминаций</a:t>
            </a:r>
            <a:endParaRPr lang="ru-RU" sz="2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491880" y="1052736"/>
          <a:ext cx="54360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Population-by-Region_opt-300x17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861048"/>
            <a:ext cx="3715932" cy="2852936"/>
          </a:xfrm>
          <a:prstGeom prst="rect">
            <a:avLst/>
          </a:prstGeom>
        </p:spPr>
      </p:pic>
      <p:sp>
        <p:nvSpPr>
          <p:cNvPr id="7" name="Стрелка вправо 6"/>
          <p:cNvSpPr/>
          <p:nvPr/>
        </p:nvSpPr>
        <p:spPr>
          <a:xfrm>
            <a:off x="3779912" y="58052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5805264"/>
            <a:ext cx="37192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i="1" dirty="0" smtClean="0">
                <a:solidFill>
                  <a:schemeClr val="accent6"/>
                </a:solidFill>
                <a:ea typeface="Times New Roman" pitchFamily="18" charset="0"/>
                <a:cs typeface="Arial" pitchFamily="34" charset="0"/>
              </a:rPr>
              <a:t>«библейский пояс США»</a:t>
            </a:r>
            <a:endParaRPr lang="ru-RU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91440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Религиозная жизнь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афроамериканцев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988840"/>
          <a:ext cx="7992888" cy="394155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1445486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78%  </a:t>
                      </a:r>
                      <a:r>
                        <a:rPr lang="ru-RU" sz="2000" b="0" dirty="0" err="1" smtClean="0"/>
                        <a:t>афроамериканцев</a:t>
                      </a:r>
                      <a:r>
                        <a:rPr lang="ru-RU" sz="2000" b="0" dirty="0" smtClean="0"/>
                        <a:t> -протестанты</a:t>
                      </a:r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59% - представители исторически черных</a:t>
                      </a:r>
                      <a:r>
                        <a:rPr lang="ru-RU" sz="2000" b="0" baseline="0" dirty="0" smtClean="0"/>
                        <a:t> </a:t>
                      </a:r>
                      <a:r>
                        <a:rPr lang="ru-RU" sz="2000" b="0" dirty="0" smtClean="0"/>
                        <a:t>деноминаций</a:t>
                      </a:r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40%- представители баптистских</a:t>
                      </a:r>
                      <a:r>
                        <a:rPr lang="ru-RU" sz="2000" b="0" baseline="0" dirty="0" smtClean="0"/>
                        <a:t> церквей</a:t>
                      </a:r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Более религиозны </a:t>
                      </a:r>
                      <a:r>
                        <a:rPr lang="ru-RU" sz="2000" b="0" baseline="0" dirty="0" smtClean="0"/>
                        <a:t> (87%), чем другие группы</a:t>
                      </a:r>
                      <a:endParaRPr lang="ru-RU" sz="2000" b="0" dirty="0" smtClean="0"/>
                    </a:p>
                    <a:p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7165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58% - Посещение церкви</a:t>
                      </a:r>
                      <a:r>
                        <a:rPr lang="ru-RU" sz="2000" b="0" baseline="0" dirty="0" smtClean="0"/>
                        <a:t> – 1 раз в неделю</a:t>
                      </a:r>
                      <a:endParaRPr lang="ru-RU" sz="2000" b="0" dirty="0" smtClean="0"/>
                    </a:p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80% - Молитва-1 раз в день 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Женщины более религиозны, чем мужчины 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Молодое поколение менее религиозно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91440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Деятельность церкви в решении проблем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сообществ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484785"/>
          <a:ext cx="9144000" cy="54834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99514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Проблема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Пути решения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Пример программы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Результат/Тенденция</a:t>
                      </a:r>
                      <a:endParaRPr lang="ru-RU" sz="2000" dirty="0"/>
                    </a:p>
                  </a:txBody>
                  <a:tcPr/>
                </a:tc>
              </a:tr>
              <a:tr h="140360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Высокий уровень преступности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Кураторство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100 </a:t>
                      </a:r>
                      <a:r>
                        <a:rPr lang="en-US" sz="2000" dirty="0" smtClean="0"/>
                        <a:t>Black</a:t>
                      </a:r>
                      <a:r>
                        <a:rPr lang="en-US" sz="2000" baseline="0" dirty="0" smtClean="0"/>
                        <a:t> Men Philadelphia Charter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Ограждение</a:t>
                      </a:r>
                      <a:r>
                        <a:rPr lang="ru-RU" sz="2000" baseline="0" dirty="0" smtClean="0"/>
                        <a:t> от преступной жизни подростков</a:t>
                      </a:r>
                      <a:endParaRPr lang="ru-RU" sz="2000" dirty="0"/>
                    </a:p>
                  </a:txBody>
                  <a:tcPr/>
                </a:tc>
              </a:tr>
              <a:tr h="1085712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Помощь бывшим заключенным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</a:t>
                      </a:r>
                      <a:r>
                        <a:rPr lang="en-US" sz="2000" baseline="0" dirty="0" smtClean="0"/>
                        <a:t> Sons of Allen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Интеграция</a:t>
                      </a:r>
                      <a:r>
                        <a:rPr lang="ru-RU" sz="2000" baseline="0" dirty="0" smtClean="0"/>
                        <a:t> в нормальную жизнь</a:t>
                      </a:r>
                      <a:endParaRPr lang="ru-RU" sz="2000" dirty="0"/>
                    </a:p>
                  </a:txBody>
                  <a:tcPr/>
                </a:tc>
              </a:tr>
              <a:tr h="199899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Низкий</a:t>
                      </a:r>
                      <a:r>
                        <a:rPr lang="ru-RU" sz="2000" b="1" baseline="0" dirty="0" smtClean="0"/>
                        <a:t> уровень образования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Создание университетов и школ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Shaw</a:t>
                      </a:r>
                      <a:r>
                        <a:rPr lang="en-US" sz="2000" baseline="0" dirty="0" smtClean="0"/>
                        <a:t> University</a:t>
                      </a:r>
                      <a:endParaRPr lang="ru-RU" sz="2000" baseline="0" dirty="0" smtClean="0"/>
                    </a:p>
                    <a:p>
                      <a:r>
                        <a:rPr lang="ru-RU" sz="2000" baseline="0" dirty="0" smtClean="0"/>
                        <a:t>107 университетов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Увеличивение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количество степеней, получаемых </a:t>
                      </a:r>
                      <a:r>
                        <a:rPr lang="ru-RU" sz="2000" dirty="0" err="1" smtClean="0"/>
                        <a:t>афроамериканцами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Деятельность церкви в решении проблем сообществ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700808"/>
          <a:ext cx="9144000" cy="48965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0284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Проблема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Пути решения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Пример программы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Результат/Тенденция</a:t>
                      </a:r>
                      <a:endParaRPr lang="ru-RU" sz="2000" dirty="0"/>
                    </a:p>
                  </a:txBody>
                  <a:tcPr/>
                </a:tc>
              </a:tr>
              <a:tr h="1055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Низкий</a:t>
                      </a:r>
                      <a:r>
                        <a:rPr lang="ru-RU" sz="2000" b="1" baseline="0" dirty="0" smtClean="0"/>
                        <a:t> уровень успеваемости</a:t>
                      </a:r>
                      <a:endParaRPr lang="ru-RU" sz="2000" b="1" dirty="0" smtClean="0"/>
                    </a:p>
                    <a:p>
                      <a:r>
                        <a:rPr lang="ru-RU" sz="2000" b="1" dirty="0" smtClean="0"/>
                        <a:t>учеников</a:t>
                      </a:r>
                      <a:r>
                        <a:rPr lang="ru-RU" sz="2000" b="1" baseline="0" dirty="0" smtClean="0"/>
                        <a:t>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Кураторство,</a:t>
                      </a:r>
                      <a:r>
                        <a:rPr lang="ru-RU" baseline="0" dirty="0" smtClean="0"/>
                        <a:t> научные семинары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Science</a:t>
                      </a:r>
                      <a:r>
                        <a:rPr lang="en-US" baseline="0" dirty="0" smtClean="0"/>
                        <a:t> Saturdays</a:t>
                      </a:r>
                      <a:r>
                        <a:rPr lang="ru-RU" baseline="0" dirty="0" smtClean="0"/>
                        <a:t>, </a:t>
                      </a:r>
                      <a:r>
                        <a:rPr lang="en-US" baseline="0" dirty="0" smtClean="0"/>
                        <a:t>The Black Church Initiative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Улучшение</a:t>
                      </a:r>
                      <a:r>
                        <a:rPr lang="ru-RU" baseline="0" dirty="0" smtClean="0"/>
                        <a:t> успеваемости</a:t>
                      </a:r>
                      <a:endParaRPr lang="ru-RU" dirty="0"/>
                    </a:p>
                  </a:txBody>
                  <a:tcPr/>
                </a:tc>
              </a:tr>
              <a:tr h="153481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Высокий уровень безработицы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Семинары по поиску работы,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составлению</a:t>
                      </a:r>
                      <a:r>
                        <a:rPr lang="ru-RU" baseline="0" dirty="0" smtClean="0"/>
                        <a:t> резюме, выбору профессии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Shilon</a:t>
                      </a:r>
                      <a:r>
                        <a:rPr lang="en-US" baseline="0" dirty="0" smtClean="0"/>
                        <a:t> Baptist Church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уровня безработицы</a:t>
                      </a:r>
                      <a:endParaRPr lang="ru-RU" dirty="0"/>
                    </a:p>
                  </a:txBody>
                  <a:tcPr/>
                </a:tc>
              </a:tr>
              <a:tr h="1303695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Отсутствие пищи,</a:t>
                      </a:r>
                      <a:r>
                        <a:rPr lang="ru-RU" sz="2000" b="1" baseline="0" dirty="0" smtClean="0"/>
                        <a:t> одежды, ночлега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Сбор средств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Mayers</a:t>
                      </a:r>
                      <a:r>
                        <a:rPr lang="en-US" baseline="0" dirty="0" smtClean="0"/>
                        <a:t> Park Baptist Church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Помощь нуждающимся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S102826946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03FC93-7EAC-4091-9826-556A735DF2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TS102826946</Template>
  <TotalTime>561</TotalTime>
  <Words>739</Words>
  <Application>Microsoft Office PowerPoint</Application>
  <PresentationFormat>Экран (4:3)</PresentationFormat>
  <Paragraphs>172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TS102826946</vt:lpstr>
      <vt:lpstr>Документ</vt:lpstr>
      <vt:lpstr>Тема: Роль баптистской церкви в социально-культурной жизни афроамериканских сообществ южных штатов США </vt:lpstr>
      <vt:lpstr>Актуальность, объект, предмет, цель</vt:lpstr>
      <vt:lpstr>Задачи</vt:lpstr>
      <vt:lpstr>Источники</vt:lpstr>
      <vt:lpstr>Эволюция роли баптистской церкви (конец 17-конец 20вв)</vt:lpstr>
      <vt:lpstr>Религиозное многообразие США</vt:lpstr>
      <vt:lpstr>Религиозная жизнь афроамериканцев</vt:lpstr>
      <vt:lpstr>Деятельность церкви в решении проблем сообществ </vt:lpstr>
      <vt:lpstr>Деятельность церкви в решении проблем сообществ</vt:lpstr>
      <vt:lpstr>Деятельность церкви в решении проблем сообществ</vt:lpstr>
      <vt:lpstr>Презентация PowerPoint</vt:lpstr>
      <vt:lpstr>Уровень безработицы по этническому признаку</vt:lpstr>
      <vt:lpstr>Изменение в уровне образования</vt:lpstr>
      <vt:lpstr>Изменение в уровне дохода</vt:lpstr>
      <vt:lpstr>Изменение в уровне преступности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Роль баптистской церкви в социально-культурной жизни афроамериканских сообществ южных штатов США</dc:title>
  <dc:creator>Julia</dc:creator>
  <cp:lastModifiedBy>Kate</cp:lastModifiedBy>
  <cp:revision>3</cp:revision>
  <dcterms:created xsi:type="dcterms:W3CDTF">2014-05-18T20:51:20Z</dcterms:created>
  <dcterms:modified xsi:type="dcterms:W3CDTF">2014-07-25T09:24:27Z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