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2" r:id="rId3"/>
    <p:sldId id="312" r:id="rId4"/>
    <p:sldId id="274" r:id="rId5"/>
    <p:sldId id="275" r:id="rId6"/>
    <p:sldId id="276" r:id="rId7"/>
    <p:sldId id="307" r:id="rId8"/>
    <p:sldId id="304" r:id="rId9"/>
    <p:sldId id="305" r:id="rId10"/>
    <p:sldId id="308" r:id="rId11"/>
    <p:sldId id="301" r:id="rId12"/>
    <p:sldId id="309" r:id="rId13"/>
    <p:sldId id="310" r:id="rId14"/>
    <p:sldId id="311" r:id="rId15"/>
    <p:sldId id="313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34" autoAdjust="0"/>
    <p:restoredTop sz="94599" autoAdjust="0"/>
  </p:normalViewPr>
  <p:slideViewPr>
    <p:cSldViewPr>
      <p:cViewPr varScale="1">
        <p:scale>
          <a:sx n="99" d="100"/>
          <a:sy n="99" d="100"/>
        </p:scale>
        <p:origin x="-12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</c:spPr>
          </c:dPt>
          <c:cat>
            <c:strRef>
              <c:f>Лист1!$A$2:$A$5</c:f>
              <c:strCache>
                <c:ptCount val="4"/>
                <c:pt idx="0">
                  <c:v>18 - 24</c:v>
                </c:pt>
                <c:pt idx="1">
                  <c:v>от 65 </c:v>
                </c:pt>
                <c:pt idx="2">
                  <c:v>35 - 44 </c:v>
                </c:pt>
                <c:pt idx="3">
                  <c:v>все пользователи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30</c:v>
                </c:pt>
                <c:pt idx="2">
                  <c:v>37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18 - 24</c:v>
                </c:pt>
                <c:pt idx="1">
                  <c:v>от 65 </c:v>
                </c:pt>
                <c:pt idx="2">
                  <c:v>35 - 44 </c:v>
                </c:pt>
                <c:pt idx="3">
                  <c:v>все пользователи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18 - 24</c:v>
                </c:pt>
                <c:pt idx="1">
                  <c:v>от 65 </c:v>
                </c:pt>
                <c:pt idx="2">
                  <c:v>35 - 44 </c:v>
                </c:pt>
                <c:pt idx="3">
                  <c:v>все пользователи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26112"/>
        <c:axId val="89366528"/>
      </c:barChart>
      <c:catAx>
        <c:axId val="960261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ru-RU"/>
          </a:p>
        </c:txPr>
        <c:crossAx val="89366528"/>
        <c:crosses val="autoZero"/>
        <c:auto val="1"/>
        <c:lblAlgn val="ctr"/>
        <c:lblOffset val="100"/>
        <c:noMultiLvlLbl val="0"/>
      </c:catAx>
      <c:valAx>
        <c:axId val="89366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ru-RU"/>
          </a:p>
        </c:txPr>
        <c:crossAx val="96026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сайт политической группы, объединения</c:v>
                </c:pt>
                <c:pt idx="1">
                  <c:v>социальные сети</c:v>
                </c:pt>
                <c:pt idx="2">
                  <c:v>КПК, мобильные телефоны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24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сайт политической группы, объединения</c:v>
                </c:pt>
                <c:pt idx="1">
                  <c:v>социальные сети</c:v>
                </c:pt>
                <c:pt idx="2">
                  <c:v>КПК, мобильные телефоны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сайт политической группы, объединения</c:v>
                </c:pt>
                <c:pt idx="1">
                  <c:v>социальные сети</c:v>
                </c:pt>
                <c:pt idx="2">
                  <c:v>КПК, мобильные телефоны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08832"/>
        <c:axId val="89368832"/>
      </c:barChart>
      <c:catAx>
        <c:axId val="70008832"/>
        <c:scaling>
          <c:orientation val="minMax"/>
        </c:scaling>
        <c:delete val="0"/>
        <c:axPos val="b"/>
        <c:majorTickMark val="out"/>
        <c:minorTickMark val="none"/>
        <c:tickLblPos val="nextTo"/>
        <c:crossAx val="89368832"/>
        <c:crosses val="autoZero"/>
        <c:auto val="1"/>
        <c:lblAlgn val="ctr"/>
        <c:lblOffset val="100"/>
        <c:noMultiLvlLbl val="0"/>
      </c:catAx>
      <c:valAx>
        <c:axId val="89368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008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2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F9D1C2-D802-40F6-952E-6C3F419E51E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BBB5A8-910F-433C-9269-E5C4D13A573D}">
      <dgm:prSet phldrT="[Текст]" custT="1"/>
      <dgm:spPr/>
      <dgm:t>
        <a:bodyPr/>
        <a:lstStyle/>
        <a:p>
          <a:r>
            <a:rPr lang="ru-RU" sz="3600" dirty="0" smtClean="0"/>
            <a:t>Традиционные каналы связи</a:t>
          </a:r>
          <a:endParaRPr lang="ru-RU" sz="3600" dirty="0"/>
        </a:p>
      </dgm:t>
    </dgm:pt>
    <dgm:pt modelId="{FB7D4B52-C3BD-4DCC-8D41-A4FDBAC31119}" type="parTrans" cxnId="{05FD292B-A183-45CE-BB4F-E1A4E8433D4A}">
      <dgm:prSet/>
      <dgm:spPr/>
      <dgm:t>
        <a:bodyPr/>
        <a:lstStyle/>
        <a:p>
          <a:endParaRPr lang="ru-RU"/>
        </a:p>
      </dgm:t>
    </dgm:pt>
    <dgm:pt modelId="{CD1E29EA-03B5-48CA-87A5-7A4B1CC9933B}" type="sibTrans" cxnId="{05FD292B-A183-45CE-BB4F-E1A4E8433D4A}">
      <dgm:prSet/>
      <dgm:spPr/>
      <dgm:t>
        <a:bodyPr/>
        <a:lstStyle/>
        <a:p>
          <a:endParaRPr lang="ru-RU"/>
        </a:p>
      </dgm:t>
    </dgm:pt>
    <dgm:pt modelId="{42ED0FF0-EEDA-4F73-8763-28A05272C11C}">
      <dgm:prSet phldrT="[Текст]" custT="1"/>
      <dgm:spPr/>
      <dgm:t>
        <a:bodyPr/>
        <a:lstStyle/>
        <a:p>
          <a:r>
            <a:rPr lang="ru-RU" sz="3600" dirty="0" smtClean="0"/>
            <a:t>Прав</a:t>
          </a:r>
          <a:r>
            <a:rPr lang="en-US" sz="3600" dirty="0" smtClean="0"/>
            <a:t> - </a:t>
          </a:r>
          <a:r>
            <a:rPr lang="ru-RU" sz="3600" dirty="0" smtClean="0"/>
            <a:t>во США</a:t>
          </a:r>
          <a:endParaRPr lang="ru-RU" sz="3600" dirty="0"/>
        </a:p>
      </dgm:t>
    </dgm:pt>
    <dgm:pt modelId="{A2A6B39C-E2C7-4847-904E-F3914641FAFA}" type="parTrans" cxnId="{32452E69-FCCC-4A16-B939-9A789789B7A7}">
      <dgm:prSet/>
      <dgm:spPr/>
      <dgm:t>
        <a:bodyPr/>
        <a:lstStyle/>
        <a:p>
          <a:endParaRPr lang="ru-RU"/>
        </a:p>
      </dgm:t>
    </dgm:pt>
    <dgm:pt modelId="{C9F1907F-DF73-4187-BBD9-0EEA179C2074}" type="sibTrans" cxnId="{32452E69-FCCC-4A16-B939-9A789789B7A7}">
      <dgm:prSet/>
      <dgm:spPr/>
      <dgm:t>
        <a:bodyPr/>
        <a:lstStyle/>
        <a:p>
          <a:endParaRPr lang="ru-RU"/>
        </a:p>
      </dgm:t>
    </dgm:pt>
    <dgm:pt modelId="{1DADA945-D401-4CDF-903A-142DFFD4385D}">
      <dgm:prSet phldrT="[Текст]" custT="1"/>
      <dgm:spPr/>
      <dgm:t>
        <a:bodyPr/>
        <a:lstStyle/>
        <a:p>
          <a:r>
            <a:rPr lang="ru-RU" sz="3600" b="1" i="1" dirty="0" smtClean="0"/>
            <a:t>ИКТ</a:t>
          </a:r>
        </a:p>
        <a:p>
          <a:r>
            <a:rPr lang="ru-RU" sz="3600" dirty="0" smtClean="0"/>
            <a:t>Сайт кандидата</a:t>
          </a:r>
        </a:p>
        <a:p>
          <a:r>
            <a:rPr lang="ru-RU" sz="3600" dirty="0" smtClean="0"/>
            <a:t>Агитация по телефону</a:t>
          </a:r>
        </a:p>
        <a:p>
          <a:r>
            <a:rPr lang="ru-RU" sz="3600" dirty="0" smtClean="0"/>
            <a:t>Блоги </a:t>
          </a:r>
        </a:p>
        <a:p>
          <a:r>
            <a:rPr lang="ru-RU" sz="3600" dirty="0" smtClean="0"/>
            <a:t>Электронные сообщения </a:t>
          </a:r>
          <a:endParaRPr lang="ru-RU" sz="3600" dirty="0"/>
        </a:p>
      </dgm:t>
    </dgm:pt>
    <dgm:pt modelId="{87B18A89-E74C-48A5-8494-DEFEB91D65F3}" type="parTrans" cxnId="{DFB3DD6B-CB1E-4591-AFDD-FEA07FAF6B24}">
      <dgm:prSet/>
      <dgm:spPr/>
      <dgm:t>
        <a:bodyPr/>
        <a:lstStyle/>
        <a:p>
          <a:endParaRPr lang="ru-RU"/>
        </a:p>
      </dgm:t>
    </dgm:pt>
    <dgm:pt modelId="{BE792F84-DBF3-42CF-B199-B8763FA1631E}" type="sibTrans" cxnId="{DFB3DD6B-CB1E-4591-AFDD-FEA07FAF6B24}">
      <dgm:prSet/>
      <dgm:spPr/>
      <dgm:t>
        <a:bodyPr/>
        <a:lstStyle/>
        <a:p>
          <a:endParaRPr lang="ru-RU" sz="3200"/>
        </a:p>
      </dgm:t>
    </dgm:pt>
    <dgm:pt modelId="{C9E35084-B367-4D77-A5D2-11306C7D9B16}">
      <dgm:prSet phldrT="[Текст]" custT="1"/>
      <dgm:spPr/>
      <dgm:t>
        <a:bodyPr/>
        <a:lstStyle/>
        <a:p>
          <a:r>
            <a:rPr lang="ru-RU" sz="3600" dirty="0" smtClean="0"/>
            <a:t>Граждане США</a:t>
          </a:r>
          <a:endParaRPr lang="ru-RU" sz="3600" dirty="0"/>
        </a:p>
      </dgm:t>
    </dgm:pt>
    <dgm:pt modelId="{259CF6B1-56E3-438C-B2E8-50853EFFCE26}" type="parTrans" cxnId="{729CD545-5C89-4ED4-971C-6413D00B7A3E}">
      <dgm:prSet/>
      <dgm:spPr/>
      <dgm:t>
        <a:bodyPr/>
        <a:lstStyle/>
        <a:p>
          <a:endParaRPr lang="ru-RU"/>
        </a:p>
      </dgm:t>
    </dgm:pt>
    <dgm:pt modelId="{7267C098-B859-48CA-8EF0-B824666E0244}" type="sibTrans" cxnId="{729CD545-5C89-4ED4-971C-6413D00B7A3E}">
      <dgm:prSet/>
      <dgm:spPr/>
      <dgm:t>
        <a:bodyPr/>
        <a:lstStyle/>
        <a:p>
          <a:endParaRPr lang="ru-RU" sz="3600"/>
        </a:p>
      </dgm:t>
    </dgm:pt>
    <dgm:pt modelId="{7E56A0BB-D944-463B-A8AC-3B0A62328BC7}" type="pres">
      <dgm:prSet presAssocID="{28F9D1C2-D802-40F6-952E-6C3F419E51E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B0A15A-844F-4419-B9C2-B3A03B3206EA}" type="pres">
      <dgm:prSet presAssocID="{DBBBB5A8-910F-433C-9269-E5C4D13A573D}" presName="node" presStyleLbl="node1" presStyleIdx="0" presStyleCnt="4" custScaleX="270792" custScaleY="60612" custRadScaleRad="88151" custRadScaleInc="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243A4-8C39-411F-9240-E7E304961B72}" type="pres">
      <dgm:prSet presAssocID="{DBBBB5A8-910F-433C-9269-E5C4D13A573D}" presName="spNode" presStyleCnt="0"/>
      <dgm:spPr/>
    </dgm:pt>
    <dgm:pt modelId="{0A0D878C-8573-40E9-AA8A-1B7AF781F410}" type="pres">
      <dgm:prSet presAssocID="{CD1E29EA-03B5-48CA-87A5-7A4B1CC9933B}" presName="sibTrans" presStyleLbl="sibTrans1D1" presStyleIdx="0" presStyleCnt="4"/>
      <dgm:spPr/>
      <dgm:t>
        <a:bodyPr/>
        <a:lstStyle/>
        <a:p>
          <a:endParaRPr lang="ru-RU"/>
        </a:p>
      </dgm:t>
    </dgm:pt>
    <dgm:pt modelId="{DC245679-180A-49C3-A19F-81CE73457079}" type="pres">
      <dgm:prSet presAssocID="{42ED0FF0-EEDA-4F73-8763-28A05272C11C}" presName="node" presStyleLbl="node1" presStyleIdx="1" presStyleCnt="4" custScaleX="120940" custScaleY="75220" custRadScaleRad="127863" custRadScaleInc="-519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3ADCC-E697-4D60-B997-4ECBEA581803}" type="pres">
      <dgm:prSet presAssocID="{42ED0FF0-EEDA-4F73-8763-28A05272C11C}" presName="spNode" presStyleCnt="0"/>
      <dgm:spPr/>
    </dgm:pt>
    <dgm:pt modelId="{78727366-722F-4E1E-9B9F-01E72D1E8C3B}" type="pres">
      <dgm:prSet presAssocID="{C9F1907F-DF73-4187-BBD9-0EEA179C2074}" presName="sibTrans" presStyleLbl="sibTrans1D1" presStyleIdx="1" presStyleCnt="4"/>
      <dgm:spPr/>
      <dgm:t>
        <a:bodyPr/>
        <a:lstStyle/>
        <a:p>
          <a:endParaRPr lang="ru-RU"/>
        </a:p>
      </dgm:t>
    </dgm:pt>
    <dgm:pt modelId="{2A363C0A-0417-48B6-9AF1-6F6CF3F959D5}" type="pres">
      <dgm:prSet presAssocID="{1DADA945-D401-4CDF-903A-142DFFD4385D}" presName="node" presStyleLbl="node1" presStyleIdx="2" presStyleCnt="4" custScaleX="397539" custScaleY="230484" custRadScaleRad="75655" custRadScaleInc="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83534-31BA-4447-863E-55416C2DDAF2}" type="pres">
      <dgm:prSet presAssocID="{1DADA945-D401-4CDF-903A-142DFFD4385D}" presName="spNode" presStyleCnt="0"/>
      <dgm:spPr/>
    </dgm:pt>
    <dgm:pt modelId="{75D815CE-15DE-4A89-917F-CFFCFDB3BBBD}" type="pres">
      <dgm:prSet presAssocID="{BE792F84-DBF3-42CF-B199-B8763FA1631E}" presName="sibTrans" presStyleLbl="sibTrans1D1" presStyleIdx="2" presStyleCnt="4"/>
      <dgm:spPr/>
      <dgm:t>
        <a:bodyPr/>
        <a:lstStyle/>
        <a:p>
          <a:endParaRPr lang="ru-RU"/>
        </a:p>
      </dgm:t>
    </dgm:pt>
    <dgm:pt modelId="{E16C06F0-E634-4978-A90B-DC895EB8B4AE}" type="pres">
      <dgm:prSet presAssocID="{C9E35084-B367-4D77-A5D2-11306C7D9B16}" presName="node" presStyleLbl="node1" presStyleIdx="3" presStyleCnt="4" custScaleX="120777" custScaleY="66608" custRadScaleRad="102351" custRadScaleInc="698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9F5ED6-F597-42CD-8A92-47FB7DB7DE4B}" type="pres">
      <dgm:prSet presAssocID="{C9E35084-B367-4D77-A5D2-11306C7D9B16}" presName="spNode" presStyleCnt="0"/>
      <dgm:spPr/>
    </dgm:pt>
    <dgm:pt modelId="{98A25570-47FE-4A19-A4EB-AEA32ED9DE03}" type="pres">
      <dgm:prSet presAssocID="{7267C098-B859-48CA-8EF0-B824666E0244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729CD545-5C89-4ED4-971C-6413D00B7A3E}" srcId="{28F9D1C2-D802-40F6-952E-6C3F419E51E4}" destId="{C9E35084-B367-4D77-A5D2-11306C7D9B16}" srcOrd="3" destOrd="0" parTransId="{259CF6B1-56E3-438C-B2E8-50853EFFCE26}" sibTransId="{7267C098-B859-48CA-8EF0-B824666E0244}"/>
    <dgm:cxn modelId="{C168F2EF-56D4-4240-82FC-D68EE88AE5AF}" type="presOf" srcId="{C9E35084-B367-4D77-A5D2-11306C7D9B16}" destId="{E16C06F0-E634-4978-A90B-DC895EB8B4AE}" srcOrd="0" destOrd="0" presId="urn:microsoft.com/office/officeart/2005/8/layout/cycle5"/>
    <dgm:cxn modelId="{0AA58BDA-4157-4D61-B0A3-82C1AB30A281}" type="presOf" srcId="{7267C098-B859-48CA-8EF0-B824666E0244}" destId="{98A25570-47FE-4A19-A4EB-AEA32ED9DE03}" srcOrd="0" destOrd="0" presId="urn:microsoft.com/office/officeart/2005/8/layout/cycle5"/>
    <dgm:cxn modelId="{B166B3FE-EE19-4C17-BD7C-87E75091E49C}" type="presOf" srcId="{42ED0FF0-EEDA-4F73-8763-28A05272C11C}" destId="{DC245679-180A-49C3-A19F-81CE73457079}" srcOrd="0" destOrd="0" presId="urn:microsoft.com/office/officeart/2005/8/layout/cycle5"/>
    <dgm:cxn modelId="{7795DDA3-782A-4696-ADB2-A8B014A76DA0}" type="presOf" srcId="{28F9D1C2-D802-40F6-952E-6C3F419E51E4}" destId="{7E56A0BB-D944-463B-A8AC-3B0A62328BC7}" srcOrd="0" destOrd="0" presId="urn:microsoft.com/office/officeart/2005/8/layout/cycle5"/>
    <dgm:cxn modelId="{DFB3DD6B-CB1E-4591-AFDD-FEA07FAF6B24}" srcId="{28F9D1C2-D802-40F6-952E-6C3F419E51E4}" destId="{1DADA945-D401-4CDF-903A-142DFFD4385D}" srcOrd="2" destOrd="0" parTransId="{87B18A89-E74C-48A5-8494-DEFEB91D65F3}" sibTransId="{BE792F84-DBF3-42CF-B199-B8763FA1631E}"/>
    <dgm:cxn modelId="{DB766550-B222-4146-90EC-578C685E1418}" type="presOf" srcId="{CD1E29EA-03B5-48CA-87A5-7A4B1CC9933B}" destId="{0A0D878C-8573-40E9-AA8A-1B7AF781F410}" srcOrd="0" destOrd="0" presId="urn:microsoft.com/office/officeart/2005/8/layout/cycle5"/>
    <dgm:cxn modelId="{32452E69-FCCC-4A16-B939-9A789789B7A7}" srcId="{28F9D1C2-D802-40F6-952E-6C3F419E51E4}" destId="{42ED0FF0-EEDA-4F73-8763-28A05272C11C}" srcOrd="1" destOrd="0" parTransId="{A2A6B39C-E2C7-4847-904E-F3914641FAFA}" sibTransId="{C9F1907F-DF73-4187-BBD9-0EEA179C2074}"/>
    <dgm:cxn modelId="{EDC7CB17-5B00-45B6-A65E-E83B0095749F}" type="presOf" srcId="{BE792F84-DBF3-42CF-B199-B8763FA1631E}" destId="{75D815CE-15DE-4A89-917F-CFFCFDB3BBBD}" srcOrd="0" destOrd="0" presId="urn:microsoft.com/office/officeart/2005/8/layout/cycle5"/>
    <dgm:cxn modelId="{02BB7F3E-5B38-4A1C-8163-B24BECE1A9A2}" type="presOf" srcId="{1DADA945-D401-4CDF-903A-142DFFD4385D}" destId="{2A363C0A-0417-48B6-9AF1-6F6CF3F959D5}" srcOrd="0" destOrd="0" presId="urn:microsoft.com/office/officeart/2005/8/layout/cycle5"/>
    <dgm:cxn modelId="{05FD292B-A183-45CE-BB4F-E1A4E8433D4A}" srcId="{28F9D1C2-D802-40F6-952E-6C3F419E51E4}" destId="{DBBBB5A8-910F-433C-9269-E5C4D13A573D}" srcOrd="0" destOrd="0" parTransId="{FB7D4B52-C3BD-4DCC-8D41-A4FDBAC31119}" sibTransId="{CD1E29EA-03B5-48CA-87A5-7A4B1CC9933B}"/>
    <dgm:cxn modelId="{DEA35E6B-C4D7-4B7E-905E-981363F7F364}" type="presOf" srcId="{DBBBB5A8-910F-433C-9269-E5C4D13A573D}" destId="{11B0A15A-844F-4419-B9C2-B3A03B3206EA}" srcOrd="0" destOrd="0" presId="urn:microsoft.com/office/officeart/2005/8/layout/cycle5"/>
    <dgm:cxn modelId="{918C022C-7315-413B-B0A6-8FAC1E70E0F1}" type="presOf" srcId="{C9F1907F-DF73-4187-BBD9-0EEA179C2074}" destId="{78727366-722F-4E1E-9B9F-01E72D1E8C3B}" srcOrd="0" destOrd="0" presId="urn:microsoft.com/office/officeart/2005/8/layout/cycle5"/>
    <dgm:cxn modelId="{749200C7-DF53-4206-8F1D-6B65F0601D06}" type="presParOf" srcId="{7E56A0BB-D944-463B-A8AC-3B0A62328BC7}" destId="{11B0A15A-844F-4419-B9C2-B3A03B3206EA}" srcOrd="0" destOrd="0" presId="urn:microsoft.com/office/officeart/2005/8/layout/cycle5"/>
    <dgm:cxn modelId="{C18190E8-C231-45FB-9DB0-D101DF36FF8E}" type="presParOf" srcId="{7E56A0BB-D944-463B-A8AC-3B0A62328BC7}" destId="{E03243A4-8C39-411F-9240-E7E304961B72}" srcOrd="1" destOrd="0" presId="urn:microsoft.com/office/officeart/2005/8/layout/cycle5"/>
    <dgm:cxn modelId="{2EA59527-9449-4C55-B1E6-02341FAC90B3}" type="presParOf" srcId="{7E56A0BB-D944-463B-A8AC-3B0A62328BC7}" destId="{0A0D878C-8573-40E9-AA8A-1B7AF781F410}" srcOrd="2" destOrd="0" presId="urn:microsoft.com/office/officeart/2005/8/layout/cycle5"/>
    <dgm:cxn modelId="{F65684D5-9863-4C1D-AEFA-D3DA3F13C8A8}" type="presParOf" srcId="{7E56A0BB-D944-463B-A8AC-3B0A62328BC7}" destId="{DC245679-180A-49C3-A19F-81CE73457079}" srcOrd="3" destOrd="0" presId="urn:microsoft.com/office/officeart/2005/8/layout/cycle5"/>
    <dgm:cxn modelId="{36081BDF-0031-4B3E-81DC-FD72083BB46D}" type="presParOf" srcId="{7E56A0BB-D944-463B-A8AC-3B0A62328BC7}" destId="{87F3ADCC-E697-4D60-B997-4ECBEA581803}" srcOrd="4" destOrd="0" presId="urn:microsoft.com/office/officeart/2005/8/layout/cycle5"/>
    <dgm:cxn modelId="{6F7D10D4-A2AF-477A-839A-DC36528EA972}" type="presParOf" srcId="{7E56A0BB-D944-463B-A8AC-3B0A62328BC7}" destId="{78727366-722F-4E1E-9B9F-01E72D1E8C3B}" srcOrd="5" destOrd="0" presId="urn:microsoft.com/office/officeart/2005/8/layout/cycle5"/>
    <dgm:cxn modelId="{1099B5B2-7453-45B4-B885-7E964E97668E}" type="presParOf" srcId="{7E56A0BB-D944-463B-A8AC-3B0A62328BC7}" destId="{2A363C0A-0417-48B6-9AF1-6F6CF3F959D5}" srcOrd="6" destOrd="0" presId="urn:microsoft.com/office/officeart/2005/8/layout/cycle5"/>
    <dgm:cxn modelId="{5F95A61B-A8A9-4149-A06F-9F095E3EBC99}" type="presParOf" srcId="{7E56A0BB-D944-463B-A8AC-3B0A62328BC7}" destId="{5CE83534-31BA-4447-863E-55416C2DDAF2}" srcOrd="7" destOrd="0" presId="urn:microsoft.com/office/officeart/2005/8/layout/cycle5"/>
    <dgm:cxn modelId="{219B5C4C-FCC0-45D9-8952-36A02233E9C1}" type="presParOf" srcId="{7E56A0BB-D944-463B-A8AC-3B0A62328BC7}" destId="{75D815CE-15DE-4A89-917F-CFFCFDB3BBBD}" srcOrd="8" destOrd="0" presId="urn:microsoft.com/office/officeart/2005/8/layout/cycle5"/>
    <dgm:cxn modelId="{575C4B7E-8626-4C76-A8D2-57DF28D394E4}" type="presParOf" srcId="{7E56A0BB-D944-463B-A8AC-3B0A62328BC7}" destId="{E16C06F0-E634-4978-A90B-DC895EB8B4AE}" srcOrd="9" destOrd="0" presId="urn:microsoft.com/office/officeart/2005/8/layout/cycle5"/>
    <dgm:cxn modelId="{99D8D5CF-44FB-40A2-8DFA-621ECCBE939C}" type="presParOf" srcId="{7E56A0BB-D944-463B-A8AC-3B0A62328BC7}" destId="{709F5ED6-F597-42CD-8A92-47FB7DB7DE4B}" srcOrd="10" destOrd="0" presId="urn:microsoft.com/office/officeart/2005/8/layout/cycle5"/>
    <dgm:cxn modelId="{8E664F28-3E56-411C-A26B-BA493B07DA0B}" type="presParOf" srcId="{7E56A0BB-D944-463B-A8AC-3B0A62328BC7}" destId="{98A25570-47FE-4A19-A4EB-AEA32ED9DE0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B3E664-A5A5-4FF6-92F8-0BA84EC578FF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D67228-0798-4426-A6C4-9AC3F0C35243}">
      <dgm:prSet phldrT="[Текст]"/>
      <dgm:spPr/>
      <dgm:t>
        <a:bodyPr/>
        <a:lstStyle/>
        <a:p>
          <a:r>
            <a:rPr lang="ru-RU" dirty="0" smtClean="0"/>
            <a:t>ИКТ:</a:t>
          </a:r>
        </a:p>
        <a:p>
          <a:r>
            <a:rPr lang="en-US" dirty="0" smtClean="0"/>
            <a:t>E-mail</a:t>
          </a:r>
        </a:p>
        <a:p>
          <a:r>
            <a:rPr lang="en-US" dirty="0" smtClean="0"/>
            <a:t>web2.0</a:t>
          </a:r>
          <a:endParaRPr lang="ru-RU" dirty="0" smtClean="0"/>
        </a:p>
        <a:p>
          <a:r>
            <a:rPr lang="en-US" dirty="0" err="1" smtClean="0"/>
            <a:t>Facebook</a:t>
          </a:r>
          <a:r>
            <a:rPr lang="en-US" dirty="0" smtClean="0"/>
            <a:t> </a:t>
          </a:r>
          <a:r>
            <a:rPr lang="ru-RU" dirty="0" smtClean="0"/>
            <a:t>и </a:t>
          </a:r>
          <a:r>
            <a:rPr lang="ru-RU" dirty="0" err="1" smtClean="0"/>
            <a:t>MySpace</a:t>
          </a:r>
          <a:endParaRPr lang="ru-RU" dirty="0" smtClean="0"/>
        </a:p>
        <a:p>
          <a:r>
            <a:rPr lang="ru-RU" dirty="0" err="1" smtClean="0"/>
            <a:t>Веб-сервисы</a:t>
          </a:r>
          <a:endParaRPr lang="ru-RU" dirty="0"/>
        </a:p>
      </dgm:t>
    </dgm:pt>
    <dgm:pt modelId="{F2DAB565-B92A-434F-8227-13FAD83A5E8E}" type="parTrans" cxnId="{F4A59260-9C99-4C19-A3D6-5A7E5C7142AC}">
      <dgm:prSet/>
      <dgm:spPr/>
      <dgm:t>
        <a:bodyPr/>
        <a:lstStyle/>
        <a:p>
          <a:endParaRPr lang="ru-RU"/>
        </a:p>
      </dgm:t>
    </dgm:pt>
    <dgm:pt modelId="{428EC573-ACED-4729-9C19-BD0A5C4CAB16}" type="sibTrans" cxnId="{F4A59260-9C99-4C19-A3D6-5A7E5C7142AC}">
      <dgm:prSet/>
      <dgm:spPr/>
      <dgm:t>
        <a:bodyPr/>
        <a:lstStyle/>
        <a:p>
          <a:endParaRPr lang="ru-RU"/>
        </a:p>
      </dgm:t>
    </dgm:pt>
    <dgm:pt modelId="{3604C665-1EEC-4827-8798-240CAAC39FC8}">
      <dgm:prSet phldrT="[Текст]"/>
      <dgm:spPr/>
      <dgm:t>
        <a:bodyPr/>
        <a:lstStyle/>
        <a:p>
          <a:r>
            <a:rPr lang="ru-RU" dirty="0" smtClean="0"/>
            <a:t>ПР-ВО</a:t>
          </a:r>
          <a:endParaRPr lang="ru-RU" dirty="0"/>
        </a:p>
      </dgm:t>
    </dgm:pt>
    <dgm:pt modelId="{7B5915DD-669E-46D9-9CD1-07A6142D9D46}" type="parTrans" cxnId="{8D2069B0-C6EB-4A94-9F6D-37D26FF5351F}">
      <dgm:prSet/>
      <dgm:spPr/>
      <dgm:t>
        <a:bodyPr/>
        <a:lstStyle/>
        <a:p>
          <a:endParaRPr lang="ru-RU"/>
        </a:p>
      </dgm:t>
    </dgm:pt>
    <dgm:pt modelId="{E2A368D7-F6AE-4DAC-BB31-4B6FB3C5D3FA}" type="sibTrans" cxnId="{8D2069B0-C6EB-4A94-9F6D-37D26FF5351F}">
      <dgm:prSet/>
      <dgm:spPr/>
      <dgm:t>
        <a:bodyPr/>
        <a:lstStyle/>
        <a:p>
          <a:endParaRPr lang="ru-RU"/>
        </a:p>
      </dgm:t>
    </dgm:pt>
    <dgm:pt modelId="{73E13FB2-01C8-4428-8C22-FC4F9B91E852}">
      <dgm:prSet custT="1"/>
      <dgm:spPr/>
      <dgm:t>
        <a:bodyPr/>
        <a:lstStyle/>
        <a:p>
          <a:r>
            <a:rPr lang="ru-RU" sz="3600" dirty="0" smtClean="0"/>
            <a:t>Граждане США</a:t>
          </a:r>
          <a:endParaRPr lang="ru-RU" sz="3600" dirty="0"/>
        </a:p>
      </dgm:t>
    </dgm:pt>
    <dgm:pt modelId="{513BC698-897D-450C-A337-F51D5A544C04}" type="parTrans" cxnId="{B1FC8BC9-7A28-4038-870A-4CCDD1E3FCC7}">
      <dgm:prSet/>
      <dgm:spPr/>
      <dgm:t>
        <a:bodyPr/>
        <a:lstStyle/>
        <a:p>
          <a:endParaRPr lang="ru-RU"/>
        </a:p>
      </dgm:t>
    </dgm:pt>
    <dgm:pt modelId="{8EED2A38-3B49-497B-BDE4-9544E3D298BE}" type="sibTrans" cxnId="{B1FC8BC9-7A28-4038-870A-4CCDD1E3FCC7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9C112850-65EC-421E-B773-D96B699ED5CA}" type="pres">
      <dgm:prSet presAssocID="{6AB3E664-A5A5-4FF6-92F8-0BA84EC578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CFC2E9-6EF1-4163-9463-8790BC311C50}" type="pres">
      <dgm:prSet presAssocID="{18D67228-0798-4426-A6C4-9AC3F0C35243}" presName="node" presStyleLbl="node1" presStyleIdx="0" presStyleCnt="3" custScaleX="351286" custScaleY="265136" custRadScaleRad="103315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20787-1240-42D5-B79C-F51A9E8F5C16}" type="pres">
      <dgm:prSet presAssocID="{428EC573-ACED-4729-9C19-BD0A5C4CAB16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B6B47DA-649C-42E4-A246-AF71D09365FD}" type="pres">
      <dgm:prSet presAssocID="{428EC573-ACED-4729-9C19-BD0A5C4CAB16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B9855A08-1341-4F5A-B6D4-D61CE67A4C07}" type="pres">
      <dgm:prSet presAssocID="{3604C665-1EEC-4827-8798-240CAAC39FC8}" presName="node" presStyleLbl="node1" presStyleIdx="1" presStyleCnt="3" custScaleX="116728" custScaleY="77701" custRadScaleRad="99481" custRadScaleInc="-18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10302-0E6C-44DF-89E5-41741563A073}" type="pres">
      <dgm:prSet presAssocID="{E2A368D7-F6AE-4DAC-BB31-4B6FB3C5D3FA}" presName="sibTrans" presStyleLbl="sibTrans2D1" presStyleIdx="1" presStyleCnt="3" custLinFactNeighborX="7800" custLinFactNeighborY="-46107"/>
      <dgm:spPr/>
      <dgm:t>
        <a:bodyPr/>
        <a:lstStyle/>
        <a:p>
          <a:endParaRPr lang="ru-RU"/>
        </a:p>
      </dgm:t>
    </dgm:pt>
    <dgm:pt modelId="{4FF80031-50C2-4AB5-A920-2B12B28BEEC6}" type="pres">
      <dgm:prSet presAssocID="{E2A368D7-F6AE-4DAC-BB31-4B6FB3C5D3F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41B79F30-162E-45F8-AB4F-F0C448A172CB}" type="pres">
      <dgm:prSet presAssocID="{73E13FB2-01C8-4428-8C22-FC4F9B91E852}" presName="node" presStyleLbl="node1" presStyleIdx="2" presStyleCnt="3" custScaleX="105577" custRadScaleRad="99481" custRadScaleInc="18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EE9F8-E308-4FC1-BCB4-40D359A817A2}" type="pres">
      <dgm:prSet presAssocID="{8EED2A38-3B49-497B-BDE4-9544E3D298B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962536E1-B3EA-476E-B1ED-4A0CB14DA739}" type="pres">
      <dgm:prSet presAssocID="{8EED2A38-3B49-497B-BDE4-9544E3D298BE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E28C184E-F043-41C2-A3A2-858DD56C9233}" type="presOf" srcId="{73E13FB2-01C8-4428-8C22-FC4F9B91E852}" destId="{41B79F30-162E-45F8-AB4F-F0C448A172CB}" srcOrd="0" destOrd="0" presId="urn:microsoft.com/office/officeart/2005/8/layout/cycle7"/>
    <dgm:cxn modelId="{3417F380-DB86-4BD5-9B12-7BEEE19B49A7}" type="presOf" srcId="{E2A368D7-F6AE-4DAC-BB31-4B6FB3C5D3FA}" destId="{BF610302-0E6C-44DF-89E5-41741563A073}" srcOrd="0" destOrd="0" presId="urn:microsoft.com/office/officeart/2005/8/layout/cycle7"/>
    <dgm:cxn modelId="{B1FC8BC9-7A28-4038-870A-4CCDD1E3FCC7}" srcId="{6AB3E664-A5A5-4FF6-92F8-0BA84EC578FF}" destId="{73E13FB2-01C8-4428-8C22-FC4F9B91E852}" srcOrd="2" destOrd="0" parTransId="{513BC698-897D-450C-A337-F51D5A544C04}" sibTransId="{8EED2A38-3B49-497B-BDE4-9544E3D298BE}"/>
    <dgm:cxn modelId="{CB9731FB-C41A-4651-AAF6-E8E4F1B70ED5}" type="presOf" srcId="{18D67228-0798-4426-A6C4-9AC3F0C35243}" destId="{85CFC2E9-6EF1-4163-9463-8790BC311C50}" srcOrd="0" destOrd="0" presId="urn:microsoft.com/office/officeart/2005/8/layout/cycle7"/>
    <dgm:cxn modelId="{F27D9E3C-A371-47F3-8458-EEA61A8662B3}" type="presOf" srcId="{E2A368D7-F6AE-4DAC-BB31-4B6FB3C5D3FA}" destId="{4FF80031-50C2-4AB5-A920-2B12B28BEEC6}" srcOrd="1" destOrd="0" presId="urn:microsoft.com/office/officeart/2005/8/layout/cycle7"/>
    <dgm:cxn modelId="{4794E685-4122-44FF-8F7C-15DCF79F7BC8}" type="presOf" srcId="{3604C665-1EEC-4827-8798-240CAAC39FC8}" destId="{B9855A08-1341-4F5A-B6D4-D61CE67A4C07}" srcOrd="0" destOrd="0" presId="urn:microsoft.com/office/officeart/2005/8/layout/cycle7"/>
    <dgm:cxn modelId="{E9BE9DEB-15A8-41E5-80D5-0C3294E18380}" type="presOf" srcId="{8EED2A38-3B49-497B-BDE4-9544E3D298BE}" destId="{C1AEE9F8-E308-4FC1-BCB4-40D359A817A2}" srcOrd="0" destOrd="0" presId="urn:microsoft.com/office/officeart/2005/8/layout/cycle7"/>
    <dgm:cxn modelId="{70A42F92-0ECB-477B-A7AF-6F25DF6CFFD2}" type="presOf" srcId="{6AB3E664-A5A5-4FF6-92F8-0BA84EC578FF}" destId="{9C112850-65EC-421E-B773-D96B699ED5CA}" srcOrd="0" destOrd="0" presId="urn:microsoft.com/office/officeart/2005/8/layout/cycle7"/>
    <dgm:cxn modelId="{AA55FD6C-1E6B-43D8-8986-AED27987B93C}" type="presOf" srcId="{8EED2A38-3B49-497B-BDE4-9544E3D298BE}" destId="{962536E1-B3EA-476E-B1ED-4A0CB14DA739}" srcOrd="1" destOrd="0" presId="urn:microsoft.com/office/officeart/2005/8/layout/cycle7"/>
    <dgm:cxn modelId="{F4A59260-9C99-4C19-A3D6-5A7E5C7142AC}" srcId="{6AB3E664-A5A5-4FF6-92F8-0BA84EC578FF}" destId="{18D67228-0798-4426-A6C4-9AC3F0C35243}" srcOrd="0" destOrd="0" parTransId="{F2DAB565-B92A-434F-8227-13FAD83A5E8E}" sibTransId="{428EC573-ACED-4729-9C19-BD0A5C4CAB16}"/>
    <dgm:cxn modelId="{861AB65D-C304-40F0-9C87-D77883F9FDAB}" type="presOf" srcId="{428EC573-ACED-4729-9C19-BD0A5C4CAB16}" destId="{4B6B47DA-649C-42E4-A246-AF71D09365FD}" srcOrd="1" destOrd="0" presId="urn:microsoft.com/office/officeart/2005/8/layout/cycle7"/>
    <dgm:cxn modelId="{0812277E-B7E1-4A90-9790-8AE4A5E5930F}" type="presOf" srcId="{428EC573-ACED-4729-9C19-BD0A5C4CAB16}" destId="{0D220787-1240-42D5-B79C-F51A9E8F5C16}" srcOrd="0" destOrd="0" presId="urn:microsoft.com/office/officeart/2005/8/layout/cycle7"/>
    <dgm:cxn modelId="{8D2069B0-C6EB-4A94-9F6D-37D26FF5351F}" srcId="{6AB3E664-A5A5-4FF6-92F8-0BA84EC578FF}" destId="{3604C665-1EEC-4827-8798-240CAAC39FC8}" srcOrd="1" destOrd="0" parTransId="{7B5915DD-669E-46D9-9CD1-07A6142D9D46}" sibTransId="{E2A368D7-F6AE-4DAC-BB31-4B6FB3C5D3FA}"/>
    <dgm:cxn modelId="{2AD6E166-9772-427B-B9B9-D3CB55D0FDEF}" type="presParOf" srcId="{9C112850-65EC-421E-B773-D96B699ED5CA}" destId="{85CFC2E9-6EF1-4163-9463-8790BC311C50}" srcOrd="0" destOrd="0" presId="urn:microsoft.com/office/officeart/2005/8/layout/cycle7"/>
    <dgm:cxn modelId="{4CCD8902-5476-4D01-932B-2C75D88EAD97}" type="presParOf" srcId="{9C112850-65EC-421E-B773-D96B699ED5CA}" destId="{0D220787-1240-42D5-B79C-F51A9E8F5C16}" srcOrd="1" destOrd="0" presId="urn:microsoft.com/office/officeart/2005/8/layout/cycle7"/>
    <dgm:cxn modelId="{193C0BEB-00CA-4E4E-B52A-C2162029BE2A}" type="presParOf" srcId="{0D220787-1240-42D5-B79C-F51A9E8F5C16}" destId="{4B6B47DA-649C-42E4-A246-AF71D09365FD}" srcOrd="0" destOrd="0" presId="urn:microsoft.com/office/officeart/2005/8/layout/cycle7"/>
    <dgm:cxn modelId="{2A06714F-2826-4A02-BCCC-065413CD4AEC}" type="presParOf" srcId="{9C112850-65EC-421E-B773-D96B699ED5CA}" destId="{B9855A08-1341-4F5A-B6D4-D61CE67A4C07}" srcOrd="2" destOrd="0" presId="urn:microsoft.com/office/officeart/2005/8/layout/cycle7"/>
    <dgm:cxn modelId="{AF3005A0-0EBC-431A-9BA5-F72AF74AA84C}" type="presParOf" srcId="{9C112850-65EC-421E-B773-D96B699ED5CA}" destId="{BF610302-0E6C-44DF-89E5-41741563A073}" srcOrd="3" destOrd="0" presId="urn:microsoft.com/office/officeart/2005/8/layout/cycle7"/>
    <dgm:cxn modelId="{E8A76AD7-771F-4538-87C2-081E9C086540}" type="presParOf" srcId="{BF610302-0E6C-44DF-89E5-41741563A073}" destId="{4FF80031-50C2-4AB5-A920-2B12B28BEEC6}" srcOrd="0" destOrd="0" presId="urn:microsoft.com/office/officeart/2005/8/layout/cycle7"/>
    <dgm:cxn modelId="{6388D0FC-9E6E-41CB-8FCD-6D16CBCDBE8B}" type="presParOf" srcId="{9C112850-65EC-421E-B773-D96B699ED5CA}" destId="{41B79F30-162E-45F8-AB4F-F0C448A172CB}" srcOrd="4" destOrd="0" presId="urn:microsoft.com/office/officeart/2005/8/layout/cycle7"/>
    <dgm:cxn modelId="{7FB43562-4724-4AE3-A7BF-A8A71F86E0A4}" type="presParOf" srcId="{9C112850-65EC-421E-B773-D96B699ED5CA}" destId="{C1AEE9F8-E308-4FC1-BCB4-40D359A817A2}" srcOrd="5" destOrd="0" presId="urn:microsoft.com/office/officeart/2005/8/layout/cycle7"/>
    <dgm:cxn modelId="{6FCE5F4D-4FE4-48EA-BD3B-77C5E340F661}" type="presParOf" srcId="{C1AEE9F8-E308-4FC1-BCB4-40D359A817A2}" destId="{962536E1-B3EA-476E-B1ED-4A0CB14DA73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0A15A-844F-4419-B9C2-B3A03B3206EA}">
      <dsp:nvSpPr>
        <dsp:cNvPr id="0" name=""/>
        <dsp:cNvSpPr/>
      </dsp:nvSpPr>
      <dsp:spPr>
        <a:xfrm>
          <a:off x="1468172" y="10"/>
          <a:ext cx="6226576" cy="9059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Традиционные каналы связи</a:t>
          </a:r>
          <a:endParaRPr lang="ru-RU" sz="3600" kern="1200" dirty="0"/>
        </a:p>
      </dsp:txBody>
      <dsp:txXfrm>
        <a:off x="1512395" y="44233"/>
        <a:ext cx="6138130" cy="817464"/>
      </dsp:txXfrm>
    </dsp:sp>
    <dsp:sp modelId="{0A0D878C-8573-40E9-AA8A-1B7AF781F410}">
      <dsp:nvSpPr>
        <dsp:cNvPr id="0" name=""/>
        <dsp:cNvSpPr/>
      </dsp:nvSpPr>
      <dsp:spPr>
        <a:xfrm>
          <a:off x="1976886" y="823816"/>
          <a:ext cx="5717302" cy="5717302"/>
        </a:xfrm>
        <a:custGeom>
          <a:avLst/>
          <a:gdLst/>
          <a:ahLst/>
          <a:cxnLst/>
          <a:rect l="0" t="0" r="0" b="0"/>
          <a:pathLst>
            <a:path>
              <a:moveTo>
                <a:pt x="3768990" y="148822"/>
              </a:moveTo>
              <a:arcTo wR="2858651" hR="2858651" stAng="17314155" swAng="8754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45679-180A-49C3-A19F-81CE73457079}">
      <dsp:nvSpPr>
        <dsp:cNvPr id="0" name=""/>
        <dsp:cNvSpPr/>
      </dsp:nvSpPr>
      <dsp:spPr>
        <a:xfrm>
          <a:off x="6363112" y="1428733"/>
          <a:ext cx="2780887" cy="112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Прав</a:t>
          </a:r>
          <a:r>
            <a:rPr lang="en-US" sz="3600" kern="1200" dirty="0" smtClean="0"/>
            <a:t> - </a:t>
          </a:r>
          <a:r>
            <a:rPr lang="ru-RU" sz="3600" kern="1200" dirty="0" smtClean="0"/>
            <a:t>во США</a:t>
          </a:r>
          <a:endParaRPr lang="ru-RU" sz="3600" kern="1200" dirty="0"/>
        </a:p>
      </dsp:txBody>
      <dsp:txXfrm>
        <a:off x="6417993" y="1483614"/>
        <a:ext cx="2671125" cy="1014480"/>
      </dsp:txXfrm>
    </dsp:sp>
    <dsp:sp modelId="{78727366-722F-4E1E-9B9F-01E72D1E8C3B}">
      <dsp:nvSpPr>
        <dsp:cNvPr id="0" name=""/>
        <dsp:cNvSpPr/>
      </dsp:nvSpPr>
      <dsp:spPr>
        <a:xfrm>
          <a:off x="1928076" y="-1862008"/>
          <a:ext cx="5717302" cy="5717302"/>
        </a:xfrm>
        <a:custGeom>
          <a:avLst/>
          <a:gdLst/>
          <a:ahLst/>
          <a:cxnLst/>
          <a:rect l="0" t="0" r="0" b="0"/>
          <a:pathLst>
            <a:path>
              <a:moveTo>
                <a:pt x="5114614" y="4614361"/>
              </a:moveTo>
              <a:arcTo wR="2858651" hR="2858651" stAng="2273517" swAng="8946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63C0A-0417-48B6-9AF1-6F6CF3F959D5}">
      <dsp:nvSpPr>
        <dsp:cNvPr id="0" name=""/>
        <dsp:cNvSpPr/>
      </dsp:nvSpPr>
      <dsp:spPr>
        <a:xfrm>
          <a:off x="0" y="3413175"/>
          <a:ext cx="9140990" cy="3444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i="1" kern="1200" dirty="0" smtClean="0"/>
            <a:t>ИКТ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Сайт кандидата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Агитация по телефону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Блоги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Электронные сообщения </a:t>
          </a:r>
          <a:endParaRPr lang="ru-RU" sz="3600" kern="1200" dirty="0"/>
        </a:p>
      </dsp:txBody>
      <dsp:txXfrm>
        <a:off x="168163" y="3581338"/>
        <a:ext cx="8804664" cy="3108502"/>
      </dsp:txXfrm>
    </dsp:sp>
    <dsp:sp modelId="{75D815CE-15DE-4A89-917F-CFFCFDB3BBBD}">
      <dsp:nvSpPr>
        <dsp:cNvPr id="0" name=""/>
        <dsp:cNvSpPr/>
      </dsp:nvSpPr>
      <dsp:spPr>
        <a:xfrm>
          <a:off x="1945527" y="-1744146"/>
          <a:ext cx="5717302" cy="5717302"/>
        </a:xfrm>
        <a:custGeom>
          <a:avLst/>
          <a:gdLst/>
          <a:ahLst/>
          <a:cxnLst/>
          <a:rect l="0" t="0" r="0" b="0"/>
          <a:pathLst>
            <a:path>
              <a:moveTo>
                <a:pt x="957705" y="4993667"/>
              </a:moveTo>
              <a:arcTo wR="2858651" hR="2858651" stAng="7900847" swAng="9506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6C06F0-E634-4978-A90B-DC895EB8B4AE}">
      <dsp:nvSpPr>
        <dsp:cNvPr id="0" name=""/>
        <dsp:cNvSpPr/>
      </dsp:nvSpPr>
      <dsp:spPr>
        <a:xfrm>
          <a:off x="451078" y="1428740"/>
          <a:ext cx="2777139" cy="995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Граждане США</a:t>
          </a:r>
          <a:endParaRPr lang="ru-RU" sz="3600" kern="1200" dirty="0"/>
        </a:p>
      </dsp:txBody>
      <dsp:txXfrm>
        <a:off x="499676" y="1477338"/>
        <a:ext cx="2679943" cy="898331"/>
      </dsp:txXfrm>
    </dsp:sp>
    <dsp:sp modelId="{98A25570-47FE-4A19-A4EB-AEA32ED9DE03}">
      <dsp:nvSpPr>
        <dsp:cNvPr id="0" name=""/>
        <dsp:cNvSpPr/>
      </dsp:nvSpPr>
      <dsp:spPr>
        <a:xfrm>
          <a:off x="1721378" y="779294"/>
          <a:ext cx="5717302" cy="5717302"/>
        </a:xfrm>
        <a:custGeom>
          <a:avLst/>
          <a:gdLst/>
          <a:ahLst/>
          <a:cxnLst/>
          <a:rect l="0" t="0" r="0" b="0"/>
          <a:pathLst>
            <a:path>
              <a:moveTo>
                <a:pt x="1220400" y="515998"/>
              </a:moveTo>
              <a:arcTo wR="2858651" hR="2858651" stAng="14102061" swAng="8052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0.13281</cdr:x>
      <cdr:y>0.85934</cdr:y>
    </cdr:from>
    <cdr:to>
      <cdr:x>0.23281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4414" y="621510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c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2857519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МГУ им. М. В. Ломоносова</a:t>
            </a:r>
            <a:br>
              <a:rPr lang="ru-RU" b="1" dirty="0" smtClean="0"/>
            </a:br>
            <a:r>
              <a:rPr lang="ru-RU" b="1" dirty="0" smtClean="0"/>
              <a:t>ФИЯР</a:t>
            </a:r>
            <a:br>
              <a:rPr lang="ru-RU" b="1" dirty="0" smtClean="0"/>
            </a:br>
            <a:r>
              <a:rPr lang="ru-RU" b="1" dirty="0" smtClean="0"/>
              <a:t>кафедра РИМО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4752"/>
            <a:ext cx="8501122" cy="3000372"/>
          </a:xfrm>
        </p:spPr>
        <p:txBody>
          <a:bodyPr>
            <a:normAutofit fontScale="92500" lnSpcReduction="10000"/>
          </a:bodyPr>
          <a:lstStyle/>
          <a:p>
            <a:endParaRPr lang="ru-RU" sz="4200" dirty="0" smtClean="0"/>
          </a:p>
          <a:p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Студента  </a:t>
            </a:r>
            <a:r>
              <a:rPr lang="en-US" sz="3000" b="1" dirty="0" smtClean="0">
                <a:solidFill>
                  <a:schemeClr val="tx1"/>
                </a:solidFill>
              </a:rPr>
              <a:t>V</a:t>
            </a:r>
            <a:r>
              <a:rPr lang="ru-RU" sz="3000" b="1" dirty="0" smtClean="0">
                <a:solidFill>
                  <a:schemeClr val="tx1"/>
                </a:solidFill>
              </a:rPr>
              <a:t> курса</a:t>
            </a:r>
            <a:endParaRPr lang="ru-RU" sz="3000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Котенко Александра Сергеевича </a:t>
            </a:r>
            <a:endParaRPr lang="ru-RU" sz="3000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Научный руководитель:</a:t>
            </a:r>
            <a:endParaRPr lang="ru-RU" sz="3000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проф. Титова С. В. </a:t>
            </a:r>
            <a:endParaRPr lang="ru-RU" sz="3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50030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Дипломная работа:</a:t>
            </a:r>
            <a:br>
              <a:rPr lang="ru-RU" sz="3600" b="1" dirty="0" smtClean="0"/>
            </a:br>
            <a:r>
              <a:rPr lang="ru-RU" sz="3600" b="1" dirty="0" smtClean="0"/>
              <a:t>Эволюция форм государственно-политического участия в процессе развития ИКТ в США (1990 – 2010гг.)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-27266"/>
          <a:ext cx="9144000" cy="7280752"/>
        </p:xfrm>
        <a:graphic>
          <a:graphicData uri="http://schemas.openxmlformats.org/drawingml/2006/table">
            <a:tbl>
              <a:tblPr/>
              <a:tblGrid>
                <a:gridCol w="2428860"/>
                <a:gridCol w="6715140"/>
              </a:tblGrid>
              <a:tr h="6970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Год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Увеличение пользователей </a:t>
                      </a:r>
                      <a:r>
                        <a:rPr lang="ru-RU" sz="28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в процентах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2000</a:t>
                      </a:r>
                      <a:endParaRPr lang="ru-RU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44,1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2001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2002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58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2003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59,2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2004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68,8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2005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68,1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2007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70,2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2008</a:t>
                      </a:r>
                      <a:endParaRPr lang="ru-RU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72,5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5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2010</a:t>
                      </a:r>
                      <a:endParaRPr lang="ru-RU" sz="3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4F81BD"/>
                          </a:solidFill>
                          <a:latin typeface="Times New Roman"/>
                          <a:ea typeface="Times New Roman"/>
                        </a:rPr>
                        <a:t>79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7215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0430" y="1714488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C00000"/>
                </a:solidFill>
              </a:rPr>
              <a:t>1992 - 2006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"/>
          <a:ext cx="9144000" cy="7071976"/>
        </p:xfrm>
        <a:graphic>
          <a:graphicData uri="http://schemas.openxmlformats.org/drawingml/2006/table">
            <a:tbl>
              <a:tblPr/>
              <a:tblGrid>
                <a:gridCol w="1440533"/>
                <a:gridCol w="1202641"/>
                <a:gridCol w="1000132"/>
                <a:gridCol w="1000132"/>
                <a:gridCol w="1000132"/>
                <a:gridCol w="928694"/>
                <a:gridCol w="928694"/>
                <a:gridCol w="1643042"/>
              </a:tblGrid>
              <a:tr h="17715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Источники </a:t>
                      </a:r>
                      <a:r>
                        <a:rPr lang="ru-RU" sz="280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инф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1992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февраль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1996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февраль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2000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январь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2004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январь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2004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октябрь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2007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декабрь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2008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октябрь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983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ТВ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99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газеты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радио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2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28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нтернет</a:t>
                      </a:r>
                      <a:endParaRPr lang="ru-RU" sz="28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4800" b="1" i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×</a:t>
                      </a:r>
                      <a:endParaRPr lang="ru-RU" sz="4800" b="1" i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95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журнал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283968" y="2636912"/>
            <a:ext cx="3888432" cy="158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923928" y="5229200"/>
            <a:ext cx="4500594" cy="7200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28604"/>
          <a:ext cx="9001156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3240" y="464344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2006</a:t>
            </a:r>
            <a:r>
              <a:rPr lang="en-US" sz="3600" b="1" i="1" dirty="0" smtClean="0">
                <a:solidFill>
                  <a:srgbClr val="C00000"/>
                </a:solidFill>
              </a:rPr>
              <a:t> - 20</a:t>
            </a:r>
            <a:r>
              <a:rPr lang="ru-RU" sz="3600" b="1" i="1" dirty="0" smtClean="0">
                <a:solidFill>
                  <a:srgbClr val="C00000"/>
                </a:solidFill>
              </a:rPr>
              <a:t>10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Избирательная кампания 2008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001156" cy="5286388"/>
          </a:xfrm>
        </p:spPr>
        <p:txBody>
          <a:bodyPr>
            <a:noAutofit/>
          </a:bodyPr>
          <a:lstStyle/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около 13 миллионов </a:t>
            </a:r>
            <a:r>
              <a:rPr lang="ru-RU" dirty="0" smtClean="0"/>
              <a:t>электронных сообщений было собрано ;</a:t>
            </a:r>
          </a:p>
          <a:p>
            <a:pPr lvl="0"/>
            <a:r>
              <a:rPr lang="ru-RU" dirty="0" smtClean="0"/>
              <a:t>дополнительно 5миллионов избирателей на </a:t>
            </a:r>
            <a:r>
              <a:rPr lang="en-US" dirty="0" err="1" smtClean="0"/>
              <a:t>Facebook</a:t>
            </a:r>
            <a:r>
              <a:rPr lang="ru-RU" dirty="0" smtClean="0"/>
              <a:t> и </a:t>
            </a:r>
            <a:r>
              <a:rPr lang="en-US" dirty="0" smtClean="0"/>
              <a:t>MySpace</a:t>
            </a:r>
            <a:r>
              <a:rPr lang="ru-RU" dirty="0" smtClean="0"/>
              <a:t>;</a:t>
            </a:r>
          </a:p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1 миллион американцев </a:t>
            </a:r>
            <a:r>
              <a:rPr lang="ru-RU" dirty="0" smtClean="0"/>
              <a:t>подписались на рассылку сообщений агитационного характера;</a:t>
            </a:r>
          </a:p>
          <a:p>
            <a:pPr lvl="0"/>
            <a:r>
              <a:rPr lang="ru-RU" b="1" i="1" dirty="0" smtClean="0">
                <a:solidFill>
                  <a:srgbClr val="C00000"/>
                </a:solidFill>
              </a:rPr>
              <a:t>2 миллиона людей </a:t>
            </a:r>
            <a:r>
              <a:rPr lang="ru-RU" dirty="0" smtClean="0"/>
              <a:t>было зарегистрировано на официальном сайте Обамы</a:t>
            </a:r>
          </a:p>
          <a:p>
            <a:pPr lvl="0"/>
            <a:r>
              <a:rPr lang="ru-RU" dirty="0" smtClean="0"/>
              <a:t>в избирательном фонде Барака Обамы было собрано </a:t>
            </a:r>
            <a:r>
              <a:rPr lang="ru-RU" dirty="0" smtClean="0">
                <a:solidFill>
                  <a:srgbClr val="C00000"/>
                </a:solidFill>
              </a:rPr>
              <a:t>$639.2 млн</a:t>
            </a:r>
            <a:r>
              <a:rPr lang="ru-RU" dirty="0" smtClean="0"/>
              <a:t>. Джона </a:t>
            </a:r>
            <a:r>
              <a:rPr lang="ru-RU" dirty="0" err="1" smtClean="0"/>
              <a:t>МакКейна</a:t>
            </a:r>
            <a:r>
              <a:rPr lang="ru-RU" dirty="0" smtClean="0"/>
              <a:t> ($335.3 млн.)(</a:t>
            </a:r>
            <a:r>
              <a:rPr lang="en-US" dirty="0" smtClean="0">
                <a:hlinkClick r:id="rId2"/>
              </a:rPr>
              <a:t>http://www.fec.gov/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Традиционное политическое участие посредством ИКТ(Техас)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286388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en-US" sz="12800" b="1" i="1" dirty="0" smtClean="0">
                <a:solidFill>
                  <a:srgbClr val="C00000"/>
                </a:solidFill>
              </a:rPr>
              <a:t>YouTube</a:t>
            </a:r>
            <a:r>
              <a:rPr lang="ru-RU" sz="12800" dirty="0" smtClean="0"/>
              <a:t> представляет губернатору возможность не тратя много средств выкладывать </a:t>
            </a:r>
            <a:r>
              <a:rPr lang="ru-RU" sz="12800" dirty="0" err="1" smtClean="0"/>
              <a:t>видоеофайлы</a:t>
            </a:r>
            <a:r>
              <a:rPr lang="ru-RU" sz="12800" dirty="0" smtClean="0"/>
              <a:t> со своим обращением, которые может увидеть каждый житель штата, имеющий доступ к Интернету.</a:t>
            </a:r>
          </a:p>
          <a:p>
            <a:pPr lvl="0" fontAlgn="base"/>
            <a:r>
              <a:rPr lang="en-US" sz="12800" b="1" i="1" dirty="0" err="1" smtClean="0">
                <a:solidFill>
                  <a:srgbClr val="C00000"/>
                </a:solidFill>
              </a:rPr>
              <a:t>Facebook</a:t>
            </a:r>
            <a:r>
              <a:rPr lang="en-US" sz="12800" b="1" i="1" dirty="0" smtClean="0">
                <a:solidFill>
                  <a:srgbClr val="C00000"/>
                </a:solidFill>
              </a:rPr>
              <a:t> </a:t>
            </a:r>
            <a:r>
              <a:rPr lang="ru-RU" sz="12800" dirty="0" smtClean="0">
                <a:solidFill>
                  <a:srgbClr val="C00000"/>
                </a:solidFill>
              </a:rPr>
              <a:t> </a:t>
            </a:r>
            <a:r>
              <a:rPr lang="ru-RU" sz="12800" dirty="0" smtClean="0"/>
              <a:t>дает дополнительную возможность  прислушаться к идеям и мнениям другой партии, другого кандидата; поделиться информацией и своими соображениями с другими гражданами по интересующей политической проблеме.</a:t>
            </a:r>
          </a:p>
          <a:p>
            <a:pPr lvl="0" fontAlgn="base"/>
            <a:r>
              <a:rPr lang="en-US" sz="12800" b="1" i="1" dirty="0" smtClean="0">
                <a:solidFill>
                  <a:srgbClr val="C00000"/>
                </a:solidFill>
              </a:rPr>
              <a:t>Twitter</a:t>
            </a:r>
            <a:r>
              <a:rPr lang="ru-RU" sz="12800" dirty="0" smtClean="0">
                <a:solidFill>
                  <a:srgbClr val="C00000"/>
                </a:solidFill>
              </a:rPr>
              <a:t> </a:t>
            </a:r>
            <a:r>
              <a:rPr lang="ru-RU" sz="12800" dirty="0" smtClean="0"/>
              <a:t>же используется в качестве средства объявления информации и данных кабинета губернатора штата.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Новые возможности сайта госуслуг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FirstGov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5114948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предоставление информации общего характера  на правительственных сайтах;</a:t>
            </a:r>
          </a:p>
          <a:p>
            <a:pPr lvl="0"/>
            <a:r>
              <a:rPr lang="ru-RU" dirty="0" smtClean="0"/>
              <a:t>возможность общения с представителями власти в онлайн режиме;</a:t>
            </a:r>
          </a:p>
          <a:p>
            <a:pPr lvl="0"/>
            <a:r>
              <a:rPr lang="ru-RU" dirty="0" smtClean="0"/>
              <a:t>возможность заполнения бланков, составления обращений, получение новых лицензий и других схожих действий в онлайн режиме;</a:t>
            </a:r>
          </a:p>
          <a:p>
            <a:pPr lvl="0"/>
            <a:r>
              <a:rPr lang="ru-RU" dirty="0" smtClean="0"/>
              <a:t>размещение информации и объявлений в социальной сети </a:t>
            </a:r>
            <a:r>
              <a:rPr lang="ru-RU" dirty="0" err="1" smtClean="0"/>
              <a:t>Фейсбук</a:t>
            </a:r>
            <a:r>
              <a:rPr lang="ru-RU" dirty="0" smtClean="0"/>
              <a:t> и микроблоге </a:t>
            </a:r>
            <a:r>
              <a:rPr lang="ru-RU" dirty="0" err="1" smtClean="0"/>
              <a:t>Твитер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 smtClean="0"/>
              <a:t>Материал для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/>
          </a:bodyPr>
          <a:lstStyle/>
          <a:p>
            <a:pPr lvl="0" algn="ctr">
              <a:buNone/>
            </a:pPr>
            <a:r>
              <a:rPr lang="ru-RU" b="1" i="1" dirty="0" smtClean="0"/>
              <a:t>Теоретическая часть:</a:t>
            </a:r>
          </a:p>
          <a:p>
            <a:pPr lvl="0"/>
            <a:r>
              <a:rPr lang="ru-RU" dirty="0" smtClean="0"/>
              <a:t>исследования российских и западных политологов, историков  и социологов  (Б. </a:t>
            </a:r>
            <a:r>
              <a:rPr lang="ru-RU" dirty="0" err="1" smtClean="0"/>
              <a:t>Докторова</a:t>
            </a:r>
            <a:r>
              <a:rPr lang="ru-RU" dirty="0" smtClean="0"/>
              <a:t>, А. И. Соловьева, </a:t>
            </a:r>
            <a:r>
              <a:rPr lang="ru-RU" b="1" dirty="0" smtClean="0"/>
              <a:t> </a:t>
            </a:r>
            <a:r>
              <a:rPr lang="ru-RU" dirty="0" smtClean="0"/>
              <a:t>К. </a:t>
            </a:r>
            <a:r>
              <a:rPr lang="ru-RU" dirty="0" err="1" smtClean="0"/>
              <a:t>Джанды</a:t>
            </a:r>
            <a:r>
              <a:rPr lang="ru-RU" dirty="0" smtClean="0"/>
              <a:t>, С. </a:t>
            </a:r>
            <a:r>
              <a:rPr lang="ru-RU" dirty="0" err="1" smtClean="0"/>
              <a:t>Розенстоуна</a:t>
            </a:r>
            <a:r>
              <a:rPr lang="ru-RU" dirty="0" smtClean="0"/>
              <a:t> и др.);</a:t>
            </a:r>
          </a:p>
          <a:p>
            <a:pPr lvl="0" algn="ctr">
              <a:buNone/>
            </a:pPr>
            <a:r>
              <a:rPr lang="ru-RU" b="1" i="1" dirty="0" smtClean="0"/>
              <a:t>Практическая часть:</a:t>
            </a:r>
          </a:p>
          <a:p>
            <a:r>
              <a:rPr lang="ru-RU" dirty="0" smtClean="0"/>
              <a:t>организации Гэллапа, «</a:t>
            </a:r>
            <a:r>
              <a:rPr lang="ru-RU" dirty="0" err="1" smtClean="0"/>
              <a:t>Рассмусен</a:t>
            </a:r>
            <a:r>
              <a:rPr lang="ru-RU" dirty="0" smtClean="0"/>
              <a:t> </a:t>
            </a:r>
            <a:r>
              <a:rPr lang="ru-RU" dirty="0" err="1" smtClean="0"/>
              <a:t>Репортс</a:t>
            </a:r>
            <a:r>
              <a:rPr lang="ru-RU" dirty="0" smtClean="0"/>
              <a:t>», «Пью </a:t>
            </a:r>
            <a:r>
              <a:rPr lang="ru-RU" dirty="0" err="1" smtClean="0"/>
              <a:t>рисорч</a:t>
            </a:r>
            <a:r>
              <a:rPr lang="ru-RU" dirty="0" smtClean="0"/>
              <a:t> центр» и др.</a:t>
            </a:r>
          </a:p>
          <a:p>
            <a:r>
              <a:rPr lang="ru-RU" dirty="0" smtClean="0"/>
              <a:t>материалы президентских кампаний в США в 2000, 2004, 2008 годах; </a:t>
            </a:r>
          </a:p>
          <a:p>
            <a:r>
              <a:rPr lang="ru-RU" dirty="0" smtClean="0"/>
              <a:t>федеральный  портал  </a:t>
            </a:r>
            <a:r>
              <a:rPr lang="en-US" dirty="0" smtClean="0"/>
              <a:t>FirstGov</a:t>
            </a:r>
            <a:r>
              <a:rPr lang="ru-RU" dirty="0" smtClean="0"/>
              <a:t> и  электронное правительство штата Техас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429256" y="3429000"/>
            <a:ext cx="371474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dirty="0" smtClean="0"/>
              <a:t>Нетрадиционное</a:t>
            </a: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0"/>
            <a:ext cx="8286808" cy="14287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Государственно-политическое участие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4282" y="3357562"/>
            <a:ext cx="3428992" cy="20717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dirty="0" smtClean="0"/>
              <a:t>Традиционное</a:t>
            </a:r>
            <a:endParaRPr lang="ru-RU" sz="3200" dirty="0"/>
          </a:p>
        </p:txBody>
      </p:sp>
      <p:cxnSp>
        <p:nvCxnSpPr>
          <p:cNvPr id="8" name="Прямая со стрелкой 7"/>
          <p:cNvCxnSpPr>
            <a:endCxn id="4" idx="1"/>
          </p:cNvCxnSpPr>
          <p:nvPr/>
        </p:nvCxnSpPr>
        <p:spPr>
          <a:xfrm rot="16200000" flipH="1">
            <a:off x="4126035" y="1874699"/>
            <a:ext cx="2293198" cy="1401268"/>
          </a:xfrm>
          <a:prstGeom prst="straightConnector1">
            <a:avLst/>
          </a:prstGeom>
          <a:ln w="730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4"/>
          </p:cNvCxnSpPr>
          <p:nvPr/>
        </p:nvCxnSpPr>
        <p:spPr>
          <a:xfrm rot="5400000">
            <a:off x="2678893" y="1821646"/>
            <a:ext cx="2286017" cy="1500198"/>
          </a:xfrm>
          <a:prstGeom prst="straightConnector1">
            <a:avLst/>
          </a:prstGeom>
          <a:ln w="730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5429224" y="1428736"/>
            <a:ext cx="3714776" cy="1643074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dirty="0" smtClean="0"/>
              <a:t>Мажоритарная </a:t>
            </a:r>
            <a:endParaRPr lang="ru-RU" sz="3200" dirty="0"/>
          </a:p>
        </p:txBody>
      </p:sp>
      <p:sp>
        <p:nvSpPr>
          <p:cNvPr id="21" name="Овал 20"/>
          <p:cNvSpPr/>
          <p:nvPr/>
        </p:nvSpPr>
        <p:spPr>
          <a:xfrm>
            <a:off x="0" y="1357298"/>
            <a:ext cx="3429024" cy="171451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dirty="0" smtClean="0"/>
              <a:t>Плюралистическая</a:t>
            </a:r>
            <a:endParaRPr lang="ru-RU" sz="3200" dirty="0"/>
          </a:p>
        </p:txBody>
      </p:sp>
      <p:sp>
        <p:nvSpPr>
          <p:cNvPr id="23" name="Овал 22"/>
          <p:cNvSpPr/>
          <p:nvPr/>
        </p:nvSpPr>
        <p:spPr>
          <a:xfrm>
            <a:off x="2500298" y="5143488"/>
            <a:ext cx="3857652" cy="171451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3200" dirty="0" smtClean="0"/>
              <a:t>Модели демократии</a:t>
            </a:r>
            <a:endParaRPr lang="ru-RU" sz="3200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 flipH="1" flipV="1">
            <a:off x="3321835" y="2821777"/>
            <a:ext cx="2643206" cy="2428892"/>
          </a:xfrm>
          <a:prstGeom prst="straightConnector1">
            <a:avLst/>
          </a:prstGeom>
          <a:ln w="73025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V="1">
            <a:off x="2714612" y="3000372"/>
            <a:ext cx="2571768" cy="2000264"/>
          </a:xfrm>
          <a:prstGeom prst="straightConnector1">
            <a:avLst/>
          </a:prstGeom>
          <a:ln w="73025" cmpd="sng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35732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Традиционное политическое участие граждан посредством ИКТ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14555"/>
            <a:ext cx="9001156" cy="4643446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</a:rPr>
              <a:t>Партийная активность</a:t>
            </a:r>
            <a:r>
              <a:rPr lang="ru-RU" sz="3600" dirty="0" smtClean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ru-RU" sz="3600" dirty="0" smtClean="0"/>
              <a:t>работа на форуме  сайта партии или группы политической деятельности;</a:t>
            </a:r>
          </a:p>
          <a:p>
            <a:pPr lvl="3">
              <a:buFont typeface="Wingdings" pitchFamily="2" charset="2"/>
              <a:buChar char="Ø"/>
            </a:pPr>
            <a:r>
              <a:rPr lang="ru-RU" sz="3600" dirty="0" smtClean="0"/>
              <a:t> постоянный онлайн контакт с представителями партии ;</a:t>
            </a:r>
          </a:p>
          <a:p>
            <a:pPr lvl="3">
              <a:buFont typeface="Wingdings" pitchFamily="2" charset="2"/>
              <a:buChar char="Ø"/>
            </a:pPr>
            <a:r>
              <a:rPr lang="ru-RU" sz="3600" dirty="0" smtClean="0"/>
              <a:t> контакты с политиками в онлайн режиме;</a:t>
            </a:r>
          </a:p>
          <a:p>
            <a:pPr lvl="3">
              <a:buFont typeface="Wingdings" pitchFamily="2" charset="2"/>
              <a:buChar char="Ø"/>
            </a:pPr>
            <a:r>
              <a:rPr lang="ru-RU" sz="3600" dirty="0" smtClean="0"/>
              <a:t>Создание группы поддержки кандидата в социальных сетях.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6286544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Активность, связанная с конкретной проблемой:</a:t>
            </a:r>
            <a:endParaRPr lang="ru-RU" sz="28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 Обсуждения в Интернете с целью подписать петицию;</a:t>
            </a:r>
            <a:endParaRPr lang="ru-RU" sz="2800" dirty="0" smtClean="0"/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 денежные пожертвования в онлайн режиме.</a:t>
            </a:r>
            <a:endParaRPr lang="ru-RU" sz="2800" dirty="0" smtClean="0"/>
          </a:p>
          <a:p>
            <a:pPr lvl="0"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Коммуникативная активность:</a:t>
            </a:r>
          </a:p>
          <a:p>
            <a:pPr lvl="0" algn="ctr">
              <a:buFontTx/>
              <a:buChar char="-"/>
            </a:pPr>
            <a:r>
              <a:rPr lang="ru-RU" dirty="0" smtClean="0"/>
              <a:t>контакты с экспертами, государственными </a:t>
            </a:r>
            <a:r>
              <a:rPr lang="ru-RU" dirty="0" err="1" smtClean="0"/>
              <a:t>служащами</a:t>
            </a:r>
            <a:r>
              <a:rPr lang="ru-RU" dirty="0" smtClean="0"/>
              <a:t>, СМИ, организациями при помощи </a:t>
            </a:r>
            <a:r>
              <a:rPr lang="ru-RU" i="1" dirty="0" smtClean="0">
                <a:solidFill>
                  <a:srgbClr val="C00000"/>
                </a:solidFill>
              </a:rPr>
              <a:t>интернет средств коммуникации</a:t>
            </a:r>
          </a:p>
          <a:p>
            <a:pPr lvl="0" algn="ctr">
              <a:buNone/>
            </a:pPr>
            <a:r>
              <a:rPr lang="ru-RU" dirty="0" smtClean="0"/>
              <a:t>( электронная почта, </a:t>
            </a:r>
            <a:r>
              <a:rPr lang="ru-RU" dirty="0" err="1" smtClean="0"/>
              <a:t>скайп</a:t>
            </a:r>
            <a:r>
              <a:rPr lang="ru-RU" dirty="0" smtClean="0"/>
              <a:t>, социальные сети и т.д.)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Нетрадиционное политическое участие граждан посредством ИКТ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54007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1. Виртуальные протесты:</a:t>
            </a:r>
          </a:p>
          <a:p>
            <a:pPr lvl="0">
              <a:buNone/>
            </a:pPr>
            <a:r>
              <a:rPr lang="ru-RU" dirty="0" smtClean="0"/>
              <a:t>создание блогов, обсуждения в социальных сетях и т.д.;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2.«Черный» политический пиар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/>
              <a:t>в социальных сетях, ролики кандидатов на </a:t>
            </a:r>
            <a:r>
              <a:rPr lang="ru-RU" dirty="0" err="1" smtClean="0"/>
              <a:t>Ютубе</a:t>
            </a:r>
            <a:r>
              <a:rPr lang="ru-RU" dirty="0" smtClean="0"/>
              <a:t>, обсуждения кандидата в </a:t>
            </a:r>
            <a:r>
              <a:rPr lang="ru-RU" dirty="0" err="1" smtClean="0"/>
              <a:t>блогах</a:t>
            </a:r>
            <a:r>
              <a:rPr lang="ru-RU" dirty="0" smtClean="0"/>
              <a:t>, создание виртуальных сообществ против кандидата и проведение </a:t>
            </a:r>
            <a:r>
              <a:rPr lang="ru-RU" dirty="0" err="1" smtClean="0"/>
              <a:t>флэш-моб</a:t>
            </a:r>
            <a:r>
              <a:rPr lang="ru-RU" dirty="0" smtClean="0"/>
              <a:t> мероприятия.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политического участия посредством ИКТ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dirty="0" smtClean="0"/>
              <a:t>увеличение процента граждан США, вовлеченных в те или иные политические процессы </a:t>
            </a:r>
          </a:p>
          <a:p>
            <a:pPr algn="just"/>
            <a:endParaRPr lang="ru-RU" sz="3600" dirty="0" smtClean="0"/>
          </a:p>
          <a:p>
            <a:pPr algn="just"/>
            <a:r>
              <a:rPr lang="ru-RU" sz="3600" dirty="0" smtClean="0"/>
              <a:t>снижение возраста гражданина, с которого он начинает активно влиять на политическую жизнь в США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Популярность ИКТ среди молодежи и других групп граждан 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14346" y="1214422"/>
          <a:ext cx="9358346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Средства общения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91440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573</TotalTime>
  <Words>542</Words>
  <Application>Microsoft Office PowerPoint</Application>
  <PresentationFormat>Экран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МГУ им. М. В. Ломоносова ФИЯР кафедра РИМО  </vt:lpstr>
      <vt:lpstr>Материал для исследования</vt:lpstr>
      <vt:lpstr>Презентация PowerPoint</vt:lpstr>
      <vt:lpstr>Традиционное политическое участие граждан посредством ИКТ </vt:lpstr>
      <vt:lpstr>Презентация PowerPoint</vt:lpstr>
      <vt:lpstr>Нетрадиционное политическое участие граждан посредством ИКТ</vt:lpstr>
      <vt:lpstr>Преимущества политического участия посредством ИКТ</vt:lpstr>
      <vt:lpstr>Популярность ИКТ среди молодежи и других групп граждан </vt:lpstr>
      <vt:lpstr>Средства общения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Избирательная кампания 2008</vt:lpstr>
      <vt:lpstr>Традиционное политическое участие посредством ИКТ(Техас)</vt:lpstr>
      <vt:lpstr>Новые возможности сайта госуслуг FirstGov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Дипломная работа</dc:title>
  <dc:creator>Kate</dc:creator>
  <cp:lastModifiedBy>Kate</cp:lastModifiedBy>
  <cp:revision>58</cp:revision>
  <dcterms:modified xsi:type="dcterms:W3CDTF">2012-07-19T06:08:11Z</dcterms:modified>
</cp:coreProperties>
</file>