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256" r:id="rId2"/>
    <p:sldId id="258" r:id="rId3"/>
    <p:sldId id="257" r:id="rId4"/>
    <p:sldId id="270" r:id="rId5"/>
    <p:sldId id="271" r:id="rId6"/>
    <p:sldId id="261" r:id="rId7"/>
    <p:sldId id="276" r:id="rId8"/>
    <p:sldId id="260" r:id="rId9"/>
    <p:sldId id="278" r:id="rId10"/>
    <p:sldId id="262" r:id="rId11"/>
    <p:sldId id="279" r:id="rId12"/>
    <p:sldId id="277" r:id="rId13"/>
    <p:sldId id="267" r:id="rId14"/>
    <p:sldId id="275" r:id="rId15"/>
    <p:sldId id="280" r:id="rId16"/>
    <p:sldId id="268" r:id="rId17"/>
    <p:sldId id="281" r:id="rId18"/>
    <p:sldId id="266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B46C2"/>
    <a:srgbClr val="9675B8"/>
    <a:srgbClr val="5275C7"/>
    <a:srgbClr val="5475B0"/>
    <a:srgbClr val="1FB250"/>
    <a:srgbClr val="BB5E47"/>
    <a:srgbClr val="C75B2B"/>
    <a:srgbClr val="C4765A"/>
    <a:srgbClr val="BB6F57"/>
    <a:srgbClr val="ECAA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03" autoAdjust="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106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5782F-03AB-274B-A36D-F7FF6E9DEA26}" type="datetimeFigureOut">
              <a:rPr lang="en-US" smtClean="0"/>
              <a:pPr/>
              <a:t>7/25/2014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CEE17-AC18-0648-91CF-09ED00D5EC77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5782F-03AB-274B-A36D-F7FF6E9DEA26}" type="datetimeFigureOut">
              <a:rPr lang="en-US" smtClean="0"/>
              <a:pPr/>
              <a:t>7/25/2014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CEE17-AC18-0648-91CF-09ED00D5EC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5782F-03AB-274B-A36D-F7FF6E9DEA26}" type="datetimeFigureOut">
              <a:rPr lang="en-US" smtClean="0"/>
              <a:pPr/>
              <a:t>7/25/2014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CEE17-AC18-0648-91CF-09ED00D5EC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5782F-03AB-274B-A36D-F7FF6E9DEA26}" type="datetimeFigureOut">
              <a:rPr lang="en-US" smtClean="0"/>
              <a:pPr/>
              <a:t>7/25/2014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CEE17-AC18-0648-91CF-09ED00D5EC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5782F-03AB-274B-A36D-F7FF6E9DEA26}" type="datetimeFigureOut">
              <a:rPr lang="en-US" smtClean="0"/>
              <a:pPr/>
              <a:t>7/25/2014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CEE17-AC18-0648-91CF-09ED00D5EC77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5782F-03AB-274B-A36D-F7FF6E9DEA26}" type="datetimeFigureOut">
              <a:rPr lang="en-US" smtClean="0"/>
              <a:pPr/>
              <a:t>7/25/2014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CEE17-AC18-0648-91CF-09ED00D5EC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5782F-03AB-274B-A36D-F7FF6E9DEA26}" type="datetimeFigureOut">
              <a:rPr lang="en-US" smtClean="0"/>
              <a:pPr/>
              <a:t>7/25/2014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CEE17-AC18-0648-91CF-09ED00D5EC77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5782F-03AB-274B-A36D-F7FF6E9DEA26}" type="datetimeFigureOut">
              <a:rPr lang="en-US" smtClean="0"/>
              <a:pPr/>
              <a:t>7/25/2014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CEE17-AC18-0648-91CF-09ED00D5EC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5782F-03AB-274B-A36D-F7FF6E9DEA26}" type="datetimeFigureOut">
              <a:rPr lang="en-US" smtClean="0"/>
              <a:pPr/>
              <a:t>7/25/2014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CEE17-AC18-0648-91CF-09ED00D5EC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5782F-03AB-274B-A36D-F7FF6E9DEA26}" type="datetimeFigureOut">
              <a:rPr lang="en-US" smtClean="0"/>
              <a:pPr/>
              <a:t>7/25/2014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CEE17-AC18-0648-91CF-09ED00D5EC77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5782F-03AB-274B-A36D-F7FF6E9DEA26}" type="datetimeFigureOut">
              <a:rPr lang="en-US" smtClean="0"/>
              <a:pPr/>
              <a:t>7/25/2014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CEE17-AC18-0648-91CF-09ED00D5EC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F85782F-03AB-274B-A36D-F7FF6E9DEA26}" type="datetimeFigureOut">
              <a:rPr lang="en-US" smtClean="0"/>
              <a:pPr/>
              <a:t>7/25/2014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94BCEE17-AC18-0648-91CF-09ED00D5EC7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5376" y="407004"/>
            <a:ext cx="8759354" cy="2891822"/>
          </a:xfrm>
        </p:spPr>
        <p:txBody>
          <a:bodyPr/>
          <a:lstStyle/>
          <a:p>
            <a:pPr algn="ctr"/>
            <a:r>
              <a:rPr lang="ru-RU" sz="3600" b="1" dirty="0" smtClean="0"/>
              <a:t>Дипломная работа:</a:t>
            </a:r>
            <a:br>
              <a:rPr lang="ru-RU" sz="3600" b="1" dirty="0" smtClean="0"/>
            </a:br>
            <a:r>
              <a:rPr lang="ru-RU" sz="3600" b="1" dirty="0" smtClean="0"/>
              <a:t> Роль социальных сервисов Интернета В предвыборной кампании Барака Обамы в 2008</a:t>
            </a:r>
            <a:r>
              <a:rPr lang="en-US" sz="3600" b="1" dirty="0" smtClean="0"/>
              <a:t>,</a:t>
            </a:r>
            <a:r>
              <a:rPr lang="ru-RU" sz="3600" b="1" dirty="0" smtClean="0"/>
              <a:t>2012 </a:t>
            </a:r>
            <a:r>
              <a:rPr lang="ru-RU" sz="3600" b="1" dirty="0" err="1" smtClean="0"/>
              <a:t>гг</a:t>
            </a:r>
            <a:endParaRPr lang="en-US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7708" y="3554038"/>
            <a:ext cx="7878178" cy="2681245"/>
          </a:xfrm>
        </p:spPr>
        <p:txBody>
          <a:bodyPr/>
          <a:lstStyle/>
          <a:p>
            <a:pPr algn="r"/>
            <a:r>
              <a:rPr lang="ru-RU" b="1" dirty="0" smtClean="0"/>
              <a:t>Студентки </a:t>
            </a:r>
            <a:r>
              <a:rPr lang="en-US" b="1" dirty="0" smtClean="0"/>
              <a:t>V </a:t>
            </a:r>
            <a:r>
              <a:rPr lang="ru-RU" b="1" dirty="0" smtClean="0"/>
              <a:t>курса:</a:t>
            </a:r>
          </a:p>
          <a:p>
            <a:pPr algn="r"/>
            <a:r>
              <a:rPr lang="ru-RU" b="1" dirty="0" err="1" smtClean="0"/>
              <a:t>Герявенко</a:t>
            </a:r>
            <a:r>
              <a:rPr lang="ru-RU" b="1" dirty="0" smtClean="0"/>
              <a:t> Софьи Сергеевны</a:t>
            </a:r>
          </a:p>
          <a:p>
            <a:pPr algn="r"/>
            <a:r>
              <a:rPr lang="ru-RU" b="1" dirty="0" smtClean="0"/>
              <a:t>Научный руководитель:</a:t>
            </a:r>
          </a:p>
          <a:p>
            <a:pPr algn="r"/>
            <a:r>
              <a:rPr lang="en-US" b="1" dirty="0" err="1" smtClean="0"/>
              <a:t>П</a:t>
            </a:r>
            <a:r>
              <a:rPr lang="ru-RU" b="1" dirty="0" err="1" smtClean="0"/>
              <a:t>роф</a:t>
            </a:r>
            <a:r>
              <a:rPr lang="ru-RU" b="1" dirty="0" smtClean="0"/>
              <a:t>. Титова Светлана </a:t>
            </a:r>
          </a:p>
          <a:p>
            <a:pPr algn="r"/>
            <a:r>
              <a:rPr lang="ru-RU" b="1" dirty="0" smtClean="0"/>
              <a:t>Владимировна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77826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1906" t="7442" r="-1906" b="-7442"/>
          <a:stretch/>
        </p:blipFill>
        <p:spPr>
          <a:xfrm>
            <a:off x="0" y="1612700"/>
            <a:ext cx="9234036" cy="5106998"/>
          </a:xfrm>
          <a:prstGeom prst="rect">
            <a:avLst/>
          </a:prstGeom>
          <a:ln>
            <a:solidFill>
              <a:srgbClr val="FFFFFF"/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459016" y="535482"/>
            <a:ext cx="79562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rgbClr val="D2533C"/>
                </a:solidFill>
                <a:latin typeface="+mj-lt"/>
              </a:rPr>
              <a:t>Популярность Обамы и Маккейна на веб-сайтах (по количеству посещений).</a:t>
            </a:r>
            <a:endParaRPr lang="en-US" sz="3200" dirty="0">
              <a:solidFill>
                <a:srgbClr val="D2533C"/>
              </a:solidFill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 rot="10800000" flipV="1">
            <a:off x="183606" y="6350365"/>
            <a:ext cx="79868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П</a:t>
            </a:r>
            <a:r>
              <a:rPr lang="ru-RU" dirty="0" smtClean="0"/>
              <a:t>о материалам сайта </a:t>
            </a:r>
            <a:r>
              <a:rPr lang="en-US" dirty="0" smtClean="0"/>
              <a:t>Pew Research Center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2173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97787"/>
            <a:ext cx="8996732" cy="1866539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Предвыборная кампания 2012 как пример использования новейших компьютерных и мобильных технологий в политической борьбе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463392" y="3457686"/>
            <a:ext cx="4253557" cy="2157229"/>
          </a:xfrm>
          <a:prstGeom prst="ellipse">
            <a:avLst/>
          </a:prstGeom>
          <a:solidFill>
            <a:srgbClr val="ECAA6D">
              <a:alpha val="53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«Убеждение посредством взаимодействия»</a:t>
            </a:r>
            <a:endParaRPr lang="en-US" sz="2400" dirty="0"/>
          </a:p>
        </p:txBody>
      </p:sp>
      <p:sp>
        <p:nvSpPr>
          <p:cNvPr id="5" name="Oval 4"/>
          <p:cNvSpPr/>
          <p:nvPr/>
        </p:nvSpPr>
        <p:spPr>
          <a:xfrm>
            <a:off x="0" y="2141931"/>
            <a:ext cx="4054650" cy="1315755"/>
          </a:xfrm>
          <a:prstGeom prst="ellipse">
            <a:avLst/>
          </a:prstGeom>
          <a:solidFill>
            <a:srgbClr val="5275C7">
              <a:alpha val="50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err="1"/>
              <a:t>М</a:t>
            </a:r>
            <a:r>
              <a:rPr lang="ru-RU" sz="2000" dirty="0" err="1" smtClean="0"/>
              <a:t>икротаргетирование</a:t>
            </a:r>
            <a:endParaRPr lang="en-US" sz="2000" dirty="0"/>
          </a:p>
        </p:txBody>
      </p:sp>
      <p:sp>
        <p:nvSpPr>
          <p:cNvPr id="6" name="Oval 5"/>
          <p:cNvSpPr/>
          <p:nvPr/>
        </p:nvSpPr>
        <p:spPr>
          <a:xfrm>
            <a:off x="5615307" y="2141931"/>
            <a:ext cx="3014212" cy="1315755"/>
          </a:xfrm>
          <a:prstGeom prst="ellipse">
            <a:avLst/>
          </a:prstGeom>
          <a:solidFill>
            <a:srgbClr val="5275C7">
              <a:alpha val="50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«Обама везде»</a:t>
            </a:r>
            <a:endParaRPr lang="en-US" sz="2000" dirty="0"/>
          </a:p>
        </p:txBody>
      </p:sp>
      <p:sp>
        <p:nvSpPr>
          <p:cNvPr id="7" name="Oval 6"/>
          <p:cNvSpPr/>
          <p:nvPr/>
        </p:nvSpPr>
        <p:spPr>
          <a:xfrm>
            <a:off x="214209" y="5094733"/>
            <a:ext cx="3044812" cy="1560549"/>
          </a:xfrm>
          <a:prstGeom prst="ellipse">
            <a:avLst/>
          </a:prstGeom>
          <a:solidFill>
            <a:srgbClr val="5275C7">
              <a:alpha val="50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Облачные технологии</a:t>
            </a:r>
            <a:endParaRPr lang="en-US" sz="2400" dirty="0"/>
          </a:p>
        </p:txBody>
      </p:sp>
      <p:sp>
        <p:nvSpPr>
          <p:cNvPr id="8" name="Oval 7"/>
          <p:cNvSpPr/>
          <p:nvPr/>
        </p:nvSpPr>
        <p:spPr>
          <a:xfrm>
            <a:off x="5982521" y="5094733"/>
            <a:ext cx="3014211" cy="1560549"/>
          </a:xfrm>
          <a:prstGeom prst="ellipse">
            <a:avLst/>
          </a:prstGeom>
          <a:solidFill>
            <a:srgbClr val="5275C7">
              <a:alpha val="50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Мобильные технологии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221941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66080"/>
            <a:ext cx="8229600" cy="1202711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Мобильные и облачные технологии в политической жизни американского общества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508" y="2141930"/>
            <a:ext cx="8608481" cy="4578374"/>
          </a:xfrm>
        </p:spPr>
        <p:txBody>
          <a:bodyPr/>
          <a:lstStyle/>
          <a:p>
            <a:pPr marL="0" indent="0">
              <a:buNone/>
            </a:pPr>
            <a:r>
              <a:rPr lang="ru-RU" u="sng" dirty="0" smtClean="0"/>
              <a:t>Инструмент массового воздействия и коммуникации:</a:t>
            </a:r>
          </a:p>
          <a:p>
            <a:r>
              <a:rPr lang="ru-RU" dirty="0" smtClean="0"/>
              <a:t>рассылка информационных смс-сообщений</a:t>
            </a:r>
          </a:p>
          <a:p>
            <a:r>
              <a:rPr lang="ru-RU" dirty="0" smtClean="0"/>
              <a:t>политические </a:t>
            </a:r>
            <a:r>
              <a:rPr lang="ru-RU" dirty="0" err="1" smtClean="0"/>
              <a:t>рингтоны</a:t>
            </a:r>
            <a:endParaRPr lang="ru-RU" dirty="0" smtClean="0"/>
          </a:p>
          <a:p>
            <a:r>
              <a:rPr lang="ru-RU" dirty="0" smtClean="0"/>
              <a:t>заставки для телефонов </a:t>
            </a:r>
          </a:p>
          <a:p>
            <a:r>
              <a:rPr lang="ru-RU" dirty="0" smtClean="0"/>
              <a:t>мобильные сайты и приложения                         </a:t>
            </a:r>
            <a:r>
              <a:rPr lang="ru-RU" u="sng" dirty="0" smtClean="0"/>
              <a:t>вирусный</a:t>
            </a:r>
          </a:p>
          <a:p>
            <a:r>
              <a:rPr lang="ru-RU" dirty="0" smtClean="0"/>
              <a:t>образ «доступности» кандидата                          </a:t>
            </a:r>
            <a:r>
              <a:rPr lang="ru-RU" u="sng" dirty="0" smtClean="0"/>
              <a:t>эффект </a:t>
            </a:r>
          </a:p>
          <a:p>
            <a:r>
              <a:rPr lang="ru-RU" dirty="0" smtClean="0"/>
              <a:t>диалог с избирателями</a:t>
            </a:r>
          </a:p>
          <a:p>
            <a:r>
              <a:rPr lang="ru-RU" dirty="0" smtClean="0"/>
              <a:t>мобильность                   </a:t>
            </a:r>
          </a:p>
          <a:p>
            <a:pPr marL="0" indent="0">
              <a:buNone/>
            </a:pPr>
            <a:r>
              <a:rPr lang="ru-RU" dirty="0" smtClean="0"/>
              <a:t>          </a:t>
            </a:r>
            <a:endParaRPr lang="ru-RU" u="sng" dirty="0" smtClean="0"/>
          </a:p>
        </p:txBody>
      </p:sp>
      <p:sp>
        <p:nvSpPr>
          <p:cNvPr id="8" name="Right Brace 7"/>
          <p:cNvSpPr/>
          <p:nvPr/>
        </p:nvSpPr>
        <p:spPr>
          <a:xfrm>
            <a:off x="6586894" y="2539716"/>
            <a:ext cx="443716" cy="3442388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4615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0139022"/>
              </p:ext>
            </p:extLst>
          </p:nvPr>
        </p:nvGraphicFramePr>
        <p:xfrm>
          <a:off x="0" y="1316367"/>
          <a:ext cx="9144000" cy="55416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  <a:gridCol w="3048000"/>
              </a:tblGrid>
              <a:tr h="1385408">
                <a:tc>
                  <a:txBody>
                    <a:bodyPr/>
                    <a:lstStyle/>
                    <a:p>
                      <a:pPr algn="l">
                        <a:spcAft>
                          <a:spcPts val="1000"/>
                        </a:spcAft>
                      </a:pPr>
                      <a:r>
                        <a:rPr lang="en-US" sz="1500" dirty="0">
                          <a:solidFill>
                            <a:srgbClr val="262626"/>
                          </a:solidFill>
                          <a:effectLst/>
                          <a:latin typeface="Lucida Grande"/>
                          <a:ea typeface="MS ??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mbria"/>
                        <a:ea typeface="MS ??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ru-RU" sz="3600" b="1" dirty="0">
                          <a:solidFill>
                            <a:srgbClr val="262626"/>
                          </a:solidFill>
                          <a:effectLst/>
                          <a:latin typeface="Times New Roman"/>
                          <a:ea typeface="MS ??"/>
                          <a:cs typeface="Times New Roman"/>
                        </a:rPr>
                        <a:t>Барак Обама</a:t>
                      </a:r>
                      <a:endParaRPr lang="ru-RU" sz="3600" b="1" dirty="0">
                        <a:effectLst/>
                        <a:latin typeface="Cambria"/>
                        <a:ea typeface="MS ??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3366FF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ru-RU" sz="3600" b="1" dirty="0" err="1">
                          <a:solidFill>
                            <a:srgbClr val="262626"/>
                          </a:solidFill>
                          <a:effectLst/>
                          <a:latin typeface="Times New Roman"/>
                          <a:ea typeface="MS ??"/>
                          <a:cs typeface="Times New Roman"/>
                        </a:rPr>
                        <a:t>Митт</a:t>
                      </a:r>
                      <a:r>
                        <a:rPr lang="ru-RU" sz="3600" b="1" dirty="0">
                          <a:solidFill>
                            <a:srgbClr val="262626"/>
                          </a:solidFill>
                          <a:effectLst/>
                          <a:latin typeface="Times New Roman"/>
                          <a:ea typeface="MS ??"/>
                          <a:cs typeface="Times New Roman"/>
                        </a:rPr>
                        <a:t> Ромни</a:t>
                      </a:r>
                      <a:endParaRPr lang="ru-RU" sz="3600" b="1" dirty="0">
                        <a:effectLst/>
                        <a:latin typeface="Cambria"/>
                        <a:ea typeface="MS ??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>
                        <a:alpha val="74000"/>
                      </a:srgbClr>
                    </a:solidFill>
                  </a:tcPr>
                </a:tc>
              </a:tr>
              <a:tr h="1385408"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US" sz="3200" b="1" dirty="0">
                          <a:solidFill>
                            <a:srgbClr val="262626"/>
                          </a:solidFill>
                          <a:effectLst/>
                          <a:latin typeface="Times New Roman"/>
                          <a:ea typeface="MS ??"/>
                          <a:cs typeface="Times New Roman"/>
                        </a:rPr>
                        <a:t>Facebook</a:t>
                      </a:r>
                      <a:endParaRPr lang="ru-RU" sz="3200" b="1" dirty="0">
                        <a:effectLst/>
                        <a:latin typeface="Cambria"/>
                        <a:ea typeface="MS ??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ru-RU" sz="3600" b="1" dirty="0">
                          <a:solidFill>
                            <a:srgbClr val="262626"/>
                          </a:solidFill>
                          <a:effectLst/>
                          <a:latin typeface="Times New Roman"/>
                          <a:ea typeface="MS ??"/>
                          <a:cs typeface="Times New Roman"/>
                        </a:rPr>
                        <a:t>34,5 млн</a:t>
                      </a:r>
                      <a:endParaRPr lang="ru-RU" sz="3600" b="1" dirty="0">
                        <a:effectLst/>
                        <a:latin typeface="Cambria"/>
                        <a:ea typeface="MS ??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3366FF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ru-RU" sz="3600" b="1" dirty="0">
                          <a:solidFill>
                            <a:srgbClr val="262626"/>
                          </a:solidFill>
                          <a:effectLst/>
                          <a:latin typeface="Times New Roman"/>
                          <a:ea typeface="MS ??"/>
                          <a:cs typeface="Times New Roman"/>
                        </a:rPr>
                        <a:t>10,5 млн</a:t>
                      </a:r>
                      <a:endParaRPr lang="ru-RU" sz="3600" b="1" dirty="0">
                        <a:effectLst/>
                        <a:latin typeface="Cambria"/>
                        <a:ea typeface="MS ??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>
                        <a:alpha val="74000"/>
                      </a:srgbClr>
                    </a:solidFill>
                  </a:tcPr>
                </a:tc>
              </a:tr>
              <a:tr h="1385408"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US" sz="3200" b="1" dirty="0">
                          <a:solidFill>
                            <a:srgbClr val="262626"/>
                          </a:solidFill>
                          <a:effectLst/>
                          <a:latin typeface="Times New Roman"/>
                          <a:ea typeface="MS ??"/>
                          <a:cs typeface="Times New Roman"/>
                        </a:rPr>
                        <a:t>Twitter</a:t>
                      </a:r>
                      <a:endParaRPr lang="ru-RU" sz="3200" b="1" dirty="0">
                        <a:effectLst/>
                        <a:latin typeface="Cambria"/>
                        <a:ea typeface="MS ??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ru-RU" sz="3600" b="1" dirty="0">
                          <a:solidFill>
                            <a:srgbClr val="262626"/>
                          </a:solidFill>
                          <a:effectLst/>
                          <a:latin typeface="Times New Roman"/>
                          <a:ea typeface="MS ??"/>
                          <a:cs typeface="Times New Roman"/>
                        </a:rPr>
                        <a:t>24,2 млн</a:t>
                      </a:r>
                      <a:endParaRPr lang="ru-RU" sz="3600" b="1" dirty="0">
                        <a:effectLst/>
                        <a:latin typeface="Cambria"/>
                        <a:ea typeface="MS ??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3366FF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ru-RU" sz="3600" b="1" dirty="0">
                          <a:solidFill>
                            <a:srgbClr val="262626"/>
                          </a:solidFill>
                          <a:effectLst/>
                          <a:latin typeface="Times New Roman"/>
                          <a:ea typeface="MS ??"/>
                          <a:cs typeface="Times New Roman"/>
                        </a:rPr>
                        <a:t>1,3 млн</a:t>
                      </a:r>
                      <a:endParaRPr lang="ru-RU" sz="3600" b="1" dirty="0">
                        <a:effectLst/>
                        <a:latin typeface="Cambria"/>
                        <a:ea typeface="MS ??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>
                        <a:alpha val="74000"/>
                      </a:srgbClr>
                    </a:solidFill>
                  </a:tcPr>
                </a:tc>
              </a:tr>
              <a:tr h="1385408"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n-US" sz="3200" b="1" dirty="0">
                          <a:solidFill>
                            <a:srgbClr val="262626"/>
                          </a:solidFill>
                          <a:effectLst/>
                          <a:latin typeface="Times New Roman"/>
                          <a:ea typeface="MS ??"/>
                          <a:cs typeface="Times New Roman"/>
                        </a:rPr>
                        <a:t>YouTube</a:t>
                      </a:r>
                      <a:endParaRPr lang="ru-RU" sz="3200" b="1" dirty="0">
                        <a:effectLst/>
                        <a:latin typeface="Cambria"/>
                        <a:ea typeface="MS ??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ru-RU" sz="3600" b="1" dirty="0">
                          <a:solidFill>
                            <a:srgbClr val="262626"/>
                          </a:solidFill>
                          <a:effectLst/>
                          <a:latin typeface="Times New Roman"/>
                          <a:ea typeface="MS ??"/>
                          <a:cs typeface="Times New Roman"/>
                        </a:rPr>
                        <a:t>267 млн</a:t>
                      </a:r>
                      <a:endParaRPr lang="ru-RU" sz="3600" b="1" dirty="0">
                        <a:effectLst/>
                        <a:latin typeface="Cambria"/>
                        <a:ea typeface="MS ??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3366FF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ru-RU" sz="3600" b="1" dirty="0">
                          <a:solidFill>
                            <a:srgbClr val="262626"/>
                          </a:solidFill>
                          <a:effectLst/>
                          <a:latin typeface="Times New Roman"/>
                          <a:ea typeface="MS ??"/>
                          <a:cs typeface="Times New Roman"/>
                        </a:rPr>
                        <a:t>25 млн</a:t>
                      </a:r>
                      <a:endParaRPr lang="ru-RU" sz="3600" b="1" dirty="0">
                        <a:effectLst/>
                        <a:latin typeface="Cambria"/>
                        <a:ea typeface="MS ??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>
                        <a:alpha val="74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51912" y="239151"/>
            <a:ext cx="841531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D2533C"/>
                </a:solidFill>
              </a:rPr>
              <a:t>Популярность кандидатов на веб-сайтах (по количеству посещений)</a:t>
            </a:r>
            <a:endParaRPr lang="en-US" sz="3200" b="1" dirty="0">
              <a:solidFill>
                <a:srgbClr val="D253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34289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6011" y="550781"/>
            <a:ext cx="8380789" cy="1294508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>Сравнение предвыборных кампаний 2008 и 2012 года (по количеству пользователей в Интернете)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188" y="2218428"/>
            <a:ext cx="8535612" cy="5054147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Увеличение процента явки избирателей (</a:t>
            </a:r>
            <a:r>
              <a:rPr lang="ru-RU" sz="2800" b="1" dirty="0" smtClean="0">
                <a:solidFill>
                  <a:srgbClr val="D2533C"/>
                </a:solidFill>
              </a:rPr>
              <a:t>64</a:t>
            </a:r>
            <a:r>
              <a:rPr lang="en-US" sz="2800" b="1" dirty="0" smtClean="0">
                <a:solidFill>
                  <a:srgbClr val="D2533C"/>
                </a:solidFill>
              </a:rPr>
              <a:t>% </a:t>
            </a:r>
            <a:r>
              <a:rPr lang="ru-RU" sz="2800" b="1" dirty="0" smtClean="0">
                <a:solidFill>
                  <a:srgbClr val="D2533C"/>
                </a:solidFill>
              </a:rPr>
              <a:t>в 2008 году, 70</a:t>
            </a:r>
            <a:r>
              <a:rPr lang="en-US" sz="2800" b="1" dirty="0" smtClean="0">
                <a:solidFill>
                  <a:srgbClr val="D2533C"/>
                </a:solidFill>
              </a:rPr>
              <a:t>% </a:t>
            </a:r>
            <a:r>
              <a:rPr lang="ru-RU" sz="2800" b="1" dirty="0" smtClean="0">
                <a:solidFill>
                  <a:srgbClr val="D2533C"/>
                </a:solidFill>
              </a:rPr>
              <a:t>в 2012 году</a:t>
            </a:r>
            <a:r>
              <a:rPr lang="ru-RU" sz="2800" b="1" dirty="0" smtClean="0"/>
              <a:t>).</a:t>
            </a:r>
          </a:p>
          <a:p>
            <a:r>
              <a:rPr lang="ru-RU" sz="2800" b="1" dirty="0" smtClean="0"/>
              <a:t>Увеличение популярности социальных сетей (</a:t>
            </a:r>
            <a:r>
              <a:rPr lang="ru-RU" sz="2800" b="1" dirty="0" smtClean="0">
                <a:solidFill>
                  <a:srgbClr val="D2533C"/>
                </a:solidFill>
              </a:rPr>
              <a:t>количество друзей на </a:t>
            </a:r>
            <a:r>
              <a:rPr lang="en-US" sz="2800" b="1" dirty="0" smtClean="0">
                <a:solidFill>
                  <a:srgbClr val="D2533C"/>
                </a:solidFill>
              </a:rPr>
              <a:t>Facebook </a:t>
            </a:r>
            <a:r>
              <a:rPr lang="ru-RU" sz="2800" b="1" dirty="0" smtClean="0">
                <a:solidFill>
                  <a:srgbClr val="D2533C"/>
                </a:solidFill>
              </a:rPr>
              <a:t>в 2008 году- более 790 тысяч, к 2013 году- 35,5 миллионов</a:t>
            </a:r>
            <a:r>
              <a:rPr lang="ru-RU" sz="2800" b="1" dirty="0" smtClean="0"/>
              <a:t>).</a:t>
            </a:r>
          </a:p>
          <a:p>
            <a:r>
              <a:rPr lang="ru-RU" sz="2800" b="1" dirty="0" smtClean="0"/>
              <a:t>Увеличение популярности в </a:t>
            </a:r>
            <a:r>
              <a:rPr lang="ru-RU" sz="2800" b="1" dirty="0" err="1" smtClean="0"/>
              <a:t>блогах</a:t>
            </a:r>
            <a:r>
              <a:rPr lang="ru-RU" sz="2800" b="1" dirty="0" smtClean="0"/>
              <a:t>                   ( </a:t>
            </a:r>
            <a:r>
              <a:rPr lang="ru-RU" sz="2800" b="1" dirty="0" smtClean="0">
                <a:solidFill>
                  <a:srgbClr val="D2533C"/>
                </a:solidFill>
              </a:rPr>
              <a:t>количество подписчиков на </a:t>
            </a:r>
            <a:r>
              <a:rPr lang="en-US" sz="2800" b="1" dirty="0" smtClean="0">
                <a:solidFill>
                  <a:srgbClr val="D2533C"/>
                </a:solidFill>
              </a:rPr>
              <a:t>YouTube</a:t>
            </a:r>
            <a:r>
              <a:rPr lang="ru-RU" sz="2800" b="1" dirty="0" smtClean="0">
                <a:solidFill>
                  <a:srgbClr val="D2533C"/>
                </a:solidFill>
              </a:rPr>
              <a:t> в 2008 году- 83 тысячи, в 2012- 207 тысяч</a:t>
            </a:r>
            <a:r>
              <a:rPr lang="ru-RU" sz="2800" b="1" dirty="0" smtClean="0"/>
              <a:t>).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895241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2504"/>
            <a:ext cx="8229600" cy="99060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/>
              <a:t>Средства, собранные в ходе избирательных кампаний 2008 и 2012 </a:t>
            </a:r>
            <a:endParaRPr lang="en-US" sz="32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9718247"/>
              </p:ext>
            </p:extLst>
          </p:nvPr>
        </p:nvGraphicFramePr>
        <p:xfrm>
          <a:off x="1" y="1493103"/>
          <a:ext cx="9144000" cy="53648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  <a:gridCol w="3048000"/>
              </a:tblGrid>
              <a:tr h="132735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solidFill>
                            <a:srgbClr val="D2533C"/>
                          </a:solidFill>
                        </a:rPr>
                        <a:t>2008</a:t>
                      </a:r>
                      <a:endParaRPr lang="en-US" sz="3600" b="1" dirty="0">
                        <a:solidFill>
                          <a:srgbClr val="D2533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solidFill>
                            <a:srgbClr val="D2533C"/>
                          </a:solidFill>
                        </a:rPr>
                        <a:t>2012</a:t>
                      </a:r>
                      <a:endParaRPr lang="en-US" sz="3600" b="1" dirty="0">
                        <a:solidFill>
                          <a:srgbClr val="D2533C"/>
                        </a:solidFill>
                      </a:endParaRPr>
                    </a:p>
                  </a:txBody>
                  <a:tcPr/>
                </a:tc>
              </a:tr>
              <a:tr h="1297234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Собрано онлайн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solidFill>
                            <a:srgbClr val="D2533C"/>
                          </a:solidFill>
                        </a:rPr>
                        <a:t>500 млн</a:t>
                      </a:r>
                      <a:endParaRPr lang="en-US" sz="3600" b="1" dirty="0">
                        <a:solidFill>
                          <a:srgbClr val="D2533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solidFill>
                            <a:srgbClr val="D2533C"/>
                          </a:solidFill>
                        </a:rPr>
                        <a:t>690 млн</a:t>
                      </a:r>
                      <a:endParaRPr lang="en-US" sz="3600" b="1" dirty="0">
                        <a:solidFill>
                          <a:srgbClr val="D2533C"/>
                        </a:solidFill>
                      </a:endParaRPr>
                    </a:p>
                  </a:txBody>
                  <a:tcPr/>
                </a:tc>
              </a:tr>
              <a:tr h="1297234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Пожертвования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solidFill>
                            <a:srgbClr val="D2533C"/>
                          </a:solidFill>
                        </a:rPr>
                        <a:t>3,95 млн</a:t>
                      </a:r>
                      <a:endParaRPr lang="en-US" sz="3600" b="1" dirty="0">
                        <a:solidFill>
                          <a:srgbClr val="D2533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solidFill>
                            <a:srgbClr val="D2533C"/>
                          </a:solidFill>
                        </a:rPr>
                        <a:t>4 млн</a:t>
                      </a:r>
                      <a:endParaRPr lang="en-US" sz="3600" b="1" dirty="0">
                        <a:solidFill>
                          <a:srgbClr val="D2533C"/>
                        </a:solidFill>
                      </a:endParaRPr>
                    </a:p>
                  </a:txBody>
                  <a:tcPr/>
                </a:tc>
              </a:tr>
              <a:tr h="1443073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Средняя</a:t>
                      </a:r>
                      <a:r>
                        <a:rPr lang="ru-RU" sz="2400" b="1" baseline="0" dirty="0" smtClean="0"/>
                        <a:t> сумма на пожертвования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solidFill>
                            <a:srgbClr val="D2533C"/>
                          </a:solidFill>
                        </a:rPr>
                        <a:t>126</a:t>
                      </a:r>
                      <a:r>
                        <a:rPr lang="en-US" sz="3600" b="1" dirty="0" smtClean="0">
                          <a:solidFill>
                            <a:srgbClr val="D2533C"/>
                          </a:solidFill>
                        </a:rPr>
                        <a:t>$</a:t>
                      </a:r>
                      <a:endParaRPr lang="en-US" sz="3600" b="1" dirty="0">
                        <a:solidFill>
                          <a:srgbClr val="D2533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rgbClr val="D2533C"/>
                          </a:solidFill>
                        </a:rPr>
                        <a:t>156$</a:t>
                      </a:r>
                      <a:endParaRPr lang="en-US" sz="3600" b="1" dirty="0">
                        <a:solidFill>
                          <a:srgbClr val="D2533C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45831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3645"/>
            <a:ext cx="8229600" cy="990600"/>
          </a:xfrm>
        </p:spPr>
        <p:txBody>
          <a:bodyPr/>
          <a:lstStyle/>
          <a:p>
            <a:pPr algn="ctr"/>
            <a:r>
              <a:rPr lang="ru-RU" dirty="0" smtClean="0"/>
              <a:t>Спасибо за внимание!</a:t>
            </a:r>
            <a:endParaRPr lang="en-US" dirty="0"/>
          </a:p>
        </p:txBody>
      </p:sp>
      <p:pic>
        <p:nvPicPr>
          <p:cNvPr id="3" name="Picture 2" descr="c6Z5o_02W2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2560" y="1301028"/>
            <a:ext cx="6330728" cy="5556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8825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Основные источники информации об избирательной кампании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2549603"/>
              </p:ext>
            </p:extLst>
          </p:nvPr>
        </p:nvGraphicFramePr>
        <p:xfrm>
          <a:off x="212391" y="1524000"/>
          <a:ext cx="8649060" cy="5334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2265"/>
                <a:gridCol w="2162265"/>
                <a:gridCol w="2162265"/>
                <a:gridCol w="2162265"/>
              </a:tblGrid>
              <a:tr h="666982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Источник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2004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2008 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Динамика</a:t>
                      </a:r>
                      <a:endParaRPr lang="en-US" sz="2400" b="1" dirty="0"/>
                    </a:p>
                  </a:txBody>
                  <a:tcPr/>
                </a:tc>
              </a:tr>
              <a:tr h="888691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Телевидение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76</a:t>
                      </a:r>
                      <a:r>
                        <a:rPr lang="en-US" sz="2400" b="1" dirty="0" smtClean="0"/>
                        <a:t>%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68%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-8%</a:t>
                      </a:r>
                      <a:endParaRPr lang="en-US" sz="2400" b="1" dirty="0"/>
                    </a:p>
                  </a:txBody>
                  <a:tcPr/>
                </a:tc>
              </a:tr>
              <a:tr h="888691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Сетевое</a:t>
                      </a:r>
                      <a:r>
                        <a:rPr lang="ru-RU" sz="2400" b="1" baseline="0" dirty="0" smtClean="0"/>
                        <a:t> </a:t>
                      </a:r>
                      <a:r>
                        <a:rPr lang="ru-RU" sz="2400" b="1" dirty="0" smtClean="0"/>
                        <a:t>телевидение</a:t>
                      </a:r>
                      <a:endParaRPr lang="en-US" sz="2400" b="1" dirty="0"/>
                    </a:p>
                  </a:txBody>
                  <a:tcPr>
                    <a:solidFill>
                      <a:srgbClr val="FF0000">
                        <a:alpha val="5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40%</a:t>
                      </a:r>
                      <a:endParaRPr lang="en-US" sz="2400" b="1" dirty="0"/>
                    </a:p>
                  </a:txBody>
                  <a:tcPr>
                    <a:solidFill>
                      <a:srgbClr val="FF0000">
                        <a:alpha val="5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44%</a:t>
                      </a:r>
                      <a:endParaRPr lang="en-US" sz="2400" b="1" dirty="0"/>
                    </a:p>
                  </a:txBody>
                  <a:tcPr>
                    <a:solidFill>
                      <a:srgbClr val="FF0000">
                        <a:alpha val="5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+4%</a:t>
                      </a:r>
                      <a:endParaRPr lang="en-US" sz="2400" b="1" dirty="0"/>
                    </a:p>
                  </a:txBody>
                  <a:tcPr>
                    <a:solidFill>
                      <a:srgbClr val="FF0000">
                        <a:alpha val="51000"/>
                      </a:srgbClr>
                    </a:solidFill>
                  </a:tcPr>
                </a:tc>
              </a:tr>
              <a:tr h="888691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Печатные газеты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46%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33%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-13%</a:t>
                      </a:r>
                      <a:endParaRPr lang="en-US" sz="2400" b="1" dirty="0"/>
                    </a:p>
                  </a:txBody>
                  <a:tcPr/>
                </a:tc>
              </a:tr>
              <a:tr h="666982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Радио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22%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16%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-6%</a:t>
                      </a:r>
                      <a:endParaRPr lang="en-US" sz="2400" b="1" dirty="0"/>
                    </a:p>
                  </a:txBody>
                  <a:tcPr/>
                </a:tc>
              </a:tr>
              <a:tr h="666982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Журналы 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6%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3%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-3%</a:t>
                      </a:r>
                      <a:endParaRPr lang="en-US" sz="2400" b="1" dirty="0"/>
                    </a:p>
                  </a:txBody>
                  <a:tcPr/>
                </a:tc>
              </a:tr>
              <a:tr h="666982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Интернет</a:t>
                      </a:r>
                      <a:endParaRPr lang="en-US" sz="2400" b="1" dirty="0"/>
                    </a:p>
                  </a:txBody>
                  <a:tcPr>
                    <a:solidFill>
                      <a:srgbClr val="FF00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21%</a:t>
                      </a:r>
                      <a:endParaRPr lang="en-US" sz="2400" b="1" dirty="0"/>
                    </a:p>
                  </a:txBody>
                  <a:tcPr>
                    <a:solidFill>
                      <a:srgbClr val="FF00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36%</a:t>
                      </a:r>
                      <a:endParaRPr lang="en-US" sz="2400" b="1" dirty="0"/>
                    </a:p>
                  </a:txBody>
                  <a:tcPr>
                    <a:solidFill>
                      <a:srgbClr val="FF0000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+15%</a:t>
                      </a:r>
                      <a:endParaRPr lang="en-US" sz="2400" b="1" dirty="0"/>
                    </a:p>
                  </a:txBody>
                  <a:tcPr>
                    <a:solidFill>
                      <a:srgbClr val="FF0000">
                        <a:alpha val="49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92856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140403"/>
              </p:ext>
            </p:extLst>
          </p:nvPr>
        </p:nvGraphicFramePr>
        <p:xfrm>
          <a:off x="-1" y="3"/>
          <a:ext cx="9144000" cy="67005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  <a:gridCol w="3048000"/>
              </a:tblGrid>
              <a:tr h="8070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err="1" smtClean="0">
                          <a:solidFill>
                            <a:schemeClr val="bg1"/>
                          </a:solidFill>
                        </a:rPr>
                        <a:t>Митт</a:t>
                      </a:r>
                      <a:r>
                        <a:rPr lang="ru-RU" sz="3200" b="1" dirty="0" smtClean="0">
                          <a:solidFill>
                            <a:schemeClr val="bg1"/>
                          </a:solidFill>
                        </a:rPr>
                        <a:t> Ромни</a:t>
                      </a:r>
                      <a:endParaRPr lang="en-US" sz="3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Барак Обама</a:t>
                      </a:r>
                      <a:endParaRPr lang="en-US" sz="3200" b="1" dirty="0"/>
                    </a:p>
                  </a:txBody>
                  <a:tcPr>
                    <a:solidFill>
                      <a:srgbClr val="3B46C2">
                        <a:alpha val="51000"/>
                      </a:srgbClr>
                    </a:solidFill>
                  </a:tcPr>
                </a:tc>
              </a:tr>
              <a:tr h="807088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Персонал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bg1"/>
                          </a:solidFill>
                        </a:rPr>
                        <a:t>63</a:t>
                      </a:r>
                      <a:r>
                        <a:rPr lang="en-US" sz="3200" b="1" dirty="0" smtClean="0">
                          <a:solidFill>
                            <a:schemeClr val="bg1"/>
                          </a:solidFill>
                        </a:rPr>
                        <a:t>,2</a:t>
                      </a:r>
                      <a:endParaRPr lang="en-US" sz="3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33,3</a:t>
                      </a:r>
                      <a:endParaRPr lang="en-US" sz="3200" b="1" dirty="0"/>
                    </a:p>
                  </a:txBody>
                  <a:tcPr>
                    <a:solidFill>
                      <a:srgbClr val="3B46C2">
                        <a:alpha val="51000"/>
                      </a:srgbClr>
                    </a:solidFill>
                  </a:tcPr>
                </a:tc>
              </a:tr>
              <a:tr h="807088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Теле/радио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bg1"/>
                          </a:solidFill>
                        </a:rPr>
                        <a:t>412</a:t>
                      </a:r>
                      <a:endParaRPr lang="en-US" sz="3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215</a:t>
                      </a:r>
                      <a:endParaRPr lang="en-US" sz="3200" b="1" dirty="0"/>
                    </a:p>
                  </a:txBody>
                  <a:tcPr>
                    <a:solidFill>
                      <a:srgbClr val="3B46C2">
                        <a:alpha val="51000"/>
                      </a:srgbClr>
                    </a:solidFill>
                  </a:tcPr>
                </a:tc>
              </a:tr>
              <a:tr h="807088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Online</a:t>
                      </a:r>
                      <a:r>
                        <a:rPr lang="ru-RU" sz="2400" b="1" dirty="0" smtClean="0"/>
                        <a:t>-реклама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bg1"/>
                          </a:solidFill>
                        </a:rPr>
                        <a:t>118</a:t>
                      </a:r>
                      <a:endParaRPr lang="en-US" sz="3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100,6</a:t>
                      </a:r>
                      <a:endParaRPr lang="en-US" sz="3200" b="1" dirty="0"/>
                    </a:p>
                  </a:txBody>
                  <a:tcPr>
                    <a:solidFill>
                      <a:srgbClr val="3B46C2">
                        <a:alpha val="51000"/>
                      </a:srgbClr>
                    </a:solidFill>
                  </a:tcPr>
                </a:tc>
              </a:tr>
              <a:tr h="807088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err="1" smtClean="0"/>
                        <a:t>Телемаркетинг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bg1"/>
                          </a:solidFill>
                        </a:rPr>
                        <a:t>35,2</a:t>
                      </a:r>
                      <a:endParaRPr lang="en-US" sz="3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74,5</a:t>
                      </a:r>
                      <a:endParaRPr lang="en-US" sz="3200" b="1" dirty="0"/>
                    </a:p>
                  </a:txBody>
                  <a:tcPr>
                    <a:solidFill>
                      <a:srgbClr val="3B46C2">
                        <a:alpha val="51000"/>
                      </a:srgbClr>
                    </a:solidFill>
                  </a:tcPr>
                </a:tc>
              </a:tr>
              <a:tr h="929022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Консультации по </a:t>
                      </a:r>
                      <a:r>
                        <a:rPr lang="ru-RU" sz="2400" b="1" dirty="0" err="1" smtClean="0"/>
                        <a:t>фандрайзингу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bg1"/>
                          </a:solidFill>
                        </a:rPr>
                        <a:t>6,5</a:t>
                      </a:r>
                      <a:endParaRPr lang="en-US" sz="3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31</a:t>
                      </a:r>
                      <a:endParaRPr lang="en-US" sz="3200" b="1" dirty="0"/>
                    </a:p>
                  </a:txBody>
                  <a:tcPr>
                    <a:solidFill>
                      <a:srgbClr val="3B46C2">
                        <a:alpha val="51000"/>
                      </a:srgbClr>
                    </a:solidFill>
                  </a:tcPr>
                </a:tc>
              </a:tr>
              <a:tr h="929022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Опросы/исследования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bg1"/>
                          </a:solidFill>
                        </a:rPr>
                        <a:t>32,1</a:t>
                      </a:r>
                      <a:endParaRPr lang="en-US" sz="3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19,3</a:t>
                      </a:r>
                      <a:endParaRPr lang="en-US" sz="3200" b="1" dirty="0"/>
                    </a:p>
                  </a:txBody>
                  <a:tcPr>
                    <a:solidFill>
                      <a:srgbClr val="3B46C2">
                        <a:alpha val="51000"/>
                      </a:srgbClr>
                    </a:solidFill>
                  </a:tcPr>
                </a:tc>
              </a:tr>
              <a:tr h="807088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Итого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bg1"/>
                          </a:solidFill>
                        </a:rPr>
                        <a:t>919,3</a:t>
                      </a:r>
                      <a:endParaRPr lang="en-US" sz="3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885,6</a:t>
                      </a:r>
                      <a:endParaRPr lang="en-US" sz="3200" b="1" dirty="0"/>
                    </a:p>
                  </a:txBody>
                  <a:tcPr>
                    <a:solidFill>
                      <a:srgbClr val="3B46C2">
                        <a:alpha val="51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1734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Diagonal Corner Rectangle 3"/>
          <p:cNvSpPr/>
          <p:nvPr/>
        </p:nvSpPr>
        <p:spPr>
          <a:xfrm>
            <a:off x="1742102" y="260482"/>
            <a:ext cx="6138060" cy="1448930"/>
          </a:xfrm>
          <a:prstGeom prst="round2Diag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D2533C"/>
                </a:solidFill>
              </a:rPr>
              <a:t>Цель  </a:t>
            </a:r>
            <a:r>
              <a:rPr lang="ru-RU" sz="2400" b="1" dirty="0" smtClean="0"/>
              <a:t>определить роль новейших технологий в построении и проведении предвыборной кампании Барака Обамы</a:t>
            </a:r>
            <a:r>
              <a:rPr lang="ru-RU" sz="2400" dirty="0" smtClean="0"/>
              <a:t>.</a:t>
            </a:r>
            <a:r>
              <a:rPr lang="ru-RU" sz="2400" b="1" u="sng" dirty="0" smtClean="0"/>
              <a:t> </a:t>
            </a:r>
            <a:endParaRPr lang="en-US" sz="2400" b="1" u="sng" dirty="0"/>
          </a:p>
        </p:txBody>
      </p:sp>
      <p:sp>
        <p:nvSpPr>
          <p:cNvPr id="6" name="Round Diagonal Corner Rectangle 5"/>
          <p:cNvSpPr/>
          <p:nvPr/>
        </p:nvSpPr>
        <p:spPr>
          <a:xfrm>
            <a:off x="162813" y="1888495"/>
            <a:ext cx="2735263" cy="1630390"/>
          </a:xfrm>
          <a:prstGeom prst="round2Diag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Изучить методы и стратегии проведения предвыборных кампаний</a:t>
            </a:r>
            <a:endParaRPr lang="en-US" sz="2000" b="1" dirty="0"/>
          </a:p>
        </p:txBody>
      </p:sp>
      <p:sp>
        <p:nvSpPr>
          <p:cNvPr id="7" name="Round Diagonal Corner Rectangle 6"/>
          <p:cNvSpPr/>
          <p:nvPr/>
        </p:nvSpPr>
        <p:spPr>
          <a:xfrm>
            <a:off x="236080" y="3663026"/>
            <a:ext cx="3345812" cy="1855933"/>
          </a:xfrm>
          <a:prstGeom prst="round2Diag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Определить типы и виды новейших технологий, их социально-политические возможности</a:t>
            </a:r>
            <a:endParaRPr lang="en-US" sz="2000" b="1" dirty="0"/>
          </a:p>
        </p:txBody>
      </p:sp>
      <p:sp>
        <p:nvSpPr>
          <p:cNvPr id="8" name="Round Diagonal Corner Rectangle 7"/>
          <p:cNvSpPr/>
          <p:nvPr/>
        </p:nvSpPr>
        <p:spPr>
          <a:xfrm>
            <a:off x="3077170" y="5518959"/>
            <a:ext cx="3598174" cy="1339041"/>
          </a:xfrm>
          <a:prstGeom prst="round2DiagRect">
            <a:avLst>
              <a:gd name="adj1" fmla="val 16667"/>
              <a:gd name="adj2" fmla="val 12501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Проследить</a:t>
            </a:r>
            <a:r>
              <a:rPr lang="en-US" sz="2000" b="1" dirty="0" smtClean="0"/>
              <a:t> </a:t>
            </a:r>
            <a:r>
              <a:rPr lang="ru-RU" sz="2000" b="1" dirty="0" smtClean="0"/>
              <a:t>этапы интеграции новейших технологий в кампании 2008 и 2012 года</a:t>
            </a:r>
            <a:endParaRPr lang="en-US" sz="2000" b="1" dirty="0"/>
          </a:p>
        </p:txBody>
      </p:sp>
      <p:sp>
        <p:nvSpPr>
          <p:cNvPr id="9" name="Round Diagonal Corner Rectangle 8"/>
          <p:cNvSpPr/>
          <p:nvPr/>
        </p:nvSpPr>
        <p:spPr>
          <a:xfrm>
            <a:off x="5258868" y="3695587"/>
            <a:ext cx="3288828" cy="1676852"/>
          </a:xfrm>
          <a:prstGeom prst="round2Diag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Сравнить использование новейших технологий в кампаниях Барака Обамы 2008 и 2012</a:t>
            </a:r>
            <a:endParaRPr lang="en-US" sz="2000" b="1" dirty="0"/>
          </a:p>
        </p:txBody>
      </p:sp>
      <p:sp>
        <p:nvSpPr>
          <p:cNvPr id="10" name="Round Diagonal Corner Rectangle 9"/>
          <p:cNvSpPr/>
          <p:nvPr/>
        </p:nvSpPr>
        <p:spPr>
          <a:xfrm>
            <a:off x="6431124" y="1709412"/>
            <a:ext cx="2653856" cy="1809473"/>
          </a:xfrm>
          <a:prstGeom prst="round2Diag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Проследить историю применения новейших технологий  на выборах</a:t>
            </a:r>
            <a:endParaRPr lang="en-US" sz="2000" b="1" dirty="0"/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2898076" y="1709412"/>
            <a:ext cx="683816" cy="667485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5372838" y="1709412"/>
            <a:ext cx="1058286" cy="667485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3077170" y="1709412"/>
            <a:ext cx="651254" cy="1892770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5258868" y="1709412"/>
            <a:ext cx="960599" cy="1693135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4623897" y="1709412"/>
            <a:ext cx="48844" cy="3663027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248125" y="2832741"/>
            <a:ext cx="24340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tx2"/>
                </a:solidFill>
              </a:rPr>
              <a:t>Задачи</a:t>
            </a:r>
            <a:endParaRPr lang="en-US" sz="4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5232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/>
              <a:t>Материалы для исследования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44062"/>
            <a:ext cx="8229600" cy="4876800"/>
          </a:xfrm>
        </p:spPr>
        <p:txBody>
          <a:bodyPr>
            <a:noAutofit/>
          </a:bodyPr>
          <a:lstStyle/>
          <a:p>
            <a:r>
              <a:rPr lang="ru-RU" sz="2800" b="1" u="sng" dirty="0" smtClean="0"/>
              <a:t>Теоретическая часть: </a:t>
            </a:r>
            <a:r>
              <a:rPr lang="ru-RU" sz="2800" b="1" dirty="0" smtClean="0"/>
              <a:t>исследования российских и западных политологов, социологов, философов (</a:t>
            </a:r>
            <a:r>
              <a:rPr lang="ru-RU" sz="2800" b="1" dirty="0" err="1" smtClean="0"/>
              <a:t>Б.Докторов</a:t>
            </a:r>
            <a:r>
              <a:rPr lang="ru-RU" sz="2800" b="1" dirty="0" smtClean="0"/>
              <a:t>, </a:t>
            </a:r>
            <a:r>
              <a:rPr lang="ru-RU" sz="2800" b="1" dirty="0" err="1" smtClean="0"/>
              <a:t>К.Джанда</a:t>
            </a:r>
            <a:r>
              <a:rPr lang="ru-RU" sz="2800" b="1" dirty="0" smtClean="0"/>
              <a:t>, </a:t>
            </a:r>
            <a:r>
              <a:rPr lang="ru-RU" sz="2800" b="1" dirty="0" err="1" smtClean="0"/>
              <a:t>Э.Тоффлер</a:t>
            </a:r>
            <a:r>
              <a:rPr lang="ru-RU" sz="2800" b="1" dirty="0" smtClean="0"/>
              <a:t>).</a:t>
            </a:r>
          </a:p>
          <a:p>
            <a:pPr marL="0" indent="0">
              <a:buNone/>
            </a:pPr>
            <a:endParaRPr lang="ru-RU" sz="2800" b="1" u="sng" dirty="0"/>
          </a:p>
          <a:p>
            <a:r>
              <a:rPr lang="ru-RU" sz="2800" b="1" u="sng" dirty="0" smtClean="0"/>
              <a:t> Практическая часть: </a:t>
            </a:r>
            <a:r>
              <a:rPr lang="ru-RU" sz="2800" b="1" dirty="0" smtClean="0"/>
              <a:t>материалы </a:t>
            </a:r>
            <a:r>
              <a:rPr lang="en-US" sz="2800" b="1" dirty="0" smtClean="0"/>
              <a:t>Pew Research Center</a:t>
            </a:r>
            <a:r>
              <a:rPr lang="ru-RU" sz="2800" b="1" dirty="0" smtClean="0"/>
              <a:t>, статьи </a:t>
            </a:r>
            <a:r>
              <a:rPr lang="en-US" sz="2800" b="1" dirty="0" smtClean="0"/>
              <a:t>Vanity Fair</a:t>
            </a:r>
            <a:r>
              <a:rPr lang="ru-RU" sz="2800" b="1" dirty="0" smtClean="0"/>
              <a:t>, </a:t>
            </a:r>
            <a:r>
              <a:rPr lang="en-US" sz="2800" b="1" dirty="0" smtClean="0"/>
              <a:t>Huffington Post, NY Times, The Guardian</a:t>
            </a:r>
            <a:r>
              <a:rPr lang="ru-RU" sz="2800" b="1" dirty="0" smtClean="0"/>
              <a:t>.</a:t>
            </a:r>
            <a:endParaRPr lang="en-US" sz="2800" b="1" dirty="0" smtClean="0"/>
          </a:p>
          <a:p>
            <a:r>
              <a:rPr lang="ru-RU" sz="2800" b="1" dirty="0" smtClean="0"/>
              <a:t>Материалы президентских кампаний США в 2008</a:t>
            </a:r>
            <a:r>
              <a:rPr lang="en-US" sz="2800" b="1" dirty="0" smtClean="0"/>
              <a:t>, 2012</a:t>
            </a:r>
            <a:r>
              <a:rPr lang="ru-RU" sz="2800" b="1" dirty="0" smtClean="0"/>
              <a:t> году.</a:t>
            </a:r>
          </a:p>
          <a:p>
            <a:r>
              <a:rPr lang="ru-RU" sz="2800" b="1" dirty="0" smtClean="0"/>
              <a:t>Официальные страницы Барака Обамы на веб-сайтах </a:t>
            </a:r>
            <a:r>
              <a:rPr lang="en-US" sz="2800" b="1" dirty="0" smtClean="0"/>
              <a:t>Facebook, MySpace, Twitter, </a:t>
            </a:r>
            <a:r>
              <a:rPr lang="en-US" sz="2800" b="1" dirty="0" err="1" smtClean="0"/>
              <a:t>Instagram</a:t>
            </a:r>
            <a:r>
              <a:rPr lang="en-US" sz="2800" b="1" dirty="0" smtClean="0"/>
              <a:t>, Google+, YouTube.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074680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Типы избирательных технологий</a:t>
            </a:r>
            <a:endParaRPr lang="en-US" b="1" dirty="0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826231" y="1407554"/>
            <a:ext cx="229508" cy="1484051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2672862" y="1524000"/>
            <a:ext cx="180695" cy="3149994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314761" y="1407554"/>
            <a:ext cx="0" cy="1484051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5539531" y="1407554"/>
            <a:ext cx="523644" cy="3266440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7390173" y="1407554"/>
            <a:ext cx="428416" cy="1484051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ounded Rectangle 16"/>
          <p:cNvSpPr/>
          <p:nvPr/>
        </p:nvSpPr>
        <p:spPr>
          <a:xfrm>
            <a:off x="53550" y="3014001"/>
            <a:ext cx="2448093" cy="142285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Рыночный</a:t>
            </a:r>
            <a:endParaRPr lang="en-US" sz="3200" b="1" dirty="0"/>
          </a:p>
        </p:txBody>
      </p:sp>
      <p:sp>
        <p:nvSpPr>
          <p:cNvPr id="18" name="Rounded Rectangle 17"/>
          <p:cNvSpPr/>
          <p:nvPr/>
        </p:nvSpPr>
        <p:spPr>
          <a:xfrm>
            <a:off x="1055739" y="4673994"/>
            <a:ext cx="2983610" cy="178239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Административно-командный</a:t>
            </a:r>
            <a:endParaRPr lang="en-US" sz="3600" b="1" dirty="0"/>
          </a:p>
        </p:txBody>
      </p:sp>
      <p:sp>
        <p:nvSpPr>
          <p:cNvPr id="19" name="Rounded Rectangle 18"/>
          <p:cNvSpPr/>
          <p:nvPr/>
        </p:nvSpPr>
        <p:spPr>
          <a:xfrm>
            <a:off x="2983611" y="3014001"/>
            <a:ext cx="2738800" cy="1545249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Организационно-партийный</a:t>
            </a:r>
            <a:endParaRPr lang="en-US" sz="3200" b="1" dirty="0"/>
          </a:p>
        </p:txBody>
      </p:sp>
      <p:sp>
        <p:nvSpPr>
          <p:cNvPr id="20" name="Rounded Rectangle 19"/>
          <p:cNvSpPr/>
          <p:nvPr/>
        </p:nvSpPr>
        <p:spPr>
          <a:xfrm>
            <a:off x="5355198" y="4727544"/>
            <a:ext cx="3534430" cy="137695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Неструктурированный</a:t>
            </a:r>
            <a:endParaRPr lang="en-US" sz="3200" b="1" dirty="0"/>
          </a:p>
        </p:txBody>
      </p:sp>
      <p:sp>
        <p:nvSpPr>
          <p:cNvPr id="21" name="Rounded Rectangle 20"/>
          <p:cNvSpPr/>
          <p:nvPr/>
        </p:nvSpPr>
        <p:spPr>
          <a:xfrm>
            <a:off x="6243357" y="3014001"/>
            <a:ext cx="2768677" cy="142285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Комплексный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4290686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Стратегии проведения избирательной кампании</a:t>
            </a:r>
            <a:endParaRPr lang="en-US" b="1" dirty="0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1652461" y="1805341"/>
            <a:ext cx="826230" cy="130045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3366124" y="1805341"/>
            <a:ext cx="1" cy="298340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5339897" y="1805341"/>
            <a:ext cx="0" cy="11627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7068861" y="1524000"/>
            <a:ext cx="520219" cy="326474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ounded Rectangle 12"/>
          <p:cNvSpPr/>
          <p:nvPr/>
        </p:nvSpPr>
        <p:spPr>
          <a:xfrm>
            <a:off x="0" y="3105797"/>
            <a:ext cx="3010486" cy="168294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К</a:t>
            </a:r>
            <a:r>
              <a:rPr lang="ru-RU" sz="3200" b="1" dirty="0" smtClean="0"/>
              <a:t>рейсерская</a:t>
            </a:r>
            <a:endParaRPr lang="en-US" sz="3200" b="1" dirty="0"/>
          </a:p>
        </p:txBody>
      </p:sp>
      <p:sp>
        <p:nvSpPr>
          <p:cNvPr id="14" name="Rounded Rectangle 13"/>
          <p:cNvSpPr/>
          <p:nvPr/>
        </p:nvSpPr>
        <p:spPr>
          <a:xfrm>
            <a:off x="2356286" y="4911139"/>
            <a:ext cx="2651811" cy="160644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Стратегия рывка</a:t>
            </a:r>
            <a:endParaRPr lang="en-US" sz="3200" b="1" dirty="0"/>
          </a:p>
        </p:txBody>
      </p:sp>
      <p:sp>
        <p:nvSpPr>
          <p:cNvPr id="15" name="Rounded Rectangle 14"/>
          <p:cNvSpPr/>
          <p:nvPr/>
        </p:nvSpPr>
        <p:spPr>
          <a:xfrm>
            <a:off x="6303833" y="5018235"/>
            <a:ext cx="2643219" cy="160644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Стратегия «гребенки»</a:t>
            </a:r>
            <a:endParaRPr lang="en-US" sz="3200" b="1" dirty="0"/>
          </a:p>
        </p:txBody>
      </p:sp>
      <p:sp>
        <p:nvSpPr>
          <p:cNvPr id="16" name="Rounded Rectangle 15"/>
          <p:cNvSpPr/>
          <p:nvPr/>
        </p:nvSpPr>
        <p:spPr>
          <a:xfrm>
            <a:off x="4268858" y="3105798"/>
            <a:ext cx="2596176" cy="168294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Стратегия большого события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9997896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 Diagonal Corner Rectangle 5"/>
          <p:cNvSpPr/>
          <p:nvPr/>
        </p:nvSpPr>
        <p:spPr>
          <a:xfrm>
            <a:off x="107104" y="1066825"/>
            <a:ext cx="2865820" cy="1625887"/>
          </a:xfrm>
          <a:prstGeom prst="round2DiagRect">
            <a:avLst/>
          </a:prstGeom>
          <a:solidFill>
            <a:srgbClr val="C4765A">
              <a:alpha val="70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Телевидение</a:t>
            </a:r>
          </a:p>
          <a:p>
            <a:pPr algn="ctr"/>
            <a:r>
              <a:rPr lang="ru-RU" sz="2400" b="1" dirty="0" smtClean="0"/>
              <a:t>(Кеннеди</a:t>
            </a:r>
            <a:r>
              <a:rPr lang="en-US" sz="2400" b="1" dirty="0" smtClean="0"/>
              <a:t>,1960)</a:t>
            </a:r>
            <a:endParaRPr lang="en-US" sz="2400" b="1" dirty="0"/>
          </a:p>
        </p:txBody>
      </p:sp>
      <p:sp>
        <p:nvSpPr>
          <p:cNvPr id="7" name="Round Diagonal Corner Rectangle 6"/>
          <p:cNvSpPr/>
          <p:nvPr/>
        </p:nvSpPr>
        <p:spPr>
          <a:xfrm>
            <a:off x="6604113" y="1066825"/>
            <a:ext cx="2539887" cy="1625887"/>
          </a:xfrm>
          <a:prstGeom prst="round2DiagRect">
            <a:avLst/>
          </a:prstGeom>
          <a:solidFill>
            <a:srgbClr val="5275C7">
              <a:alpha val="68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E-mail</a:t>
            </a:r>
            <a:r>
              <a:rPr lang="ru-RU" sz="2400" b="1" dirty="0" smtClean="0"/>
              <a:t> рассылка</a:t>
            </a:r>
          </a:p>
          <a:p>
            <a:pPr algn="ctr"/>
            <a:r>
              <a:rPr lang="ru-RU" sz="2400" b="1" dirty="0" smtClean="0"/>
              <a:t>(Клинтон, 1996)</a:t>
            </a:r>
            <a:endParaRPr lang="en-US" sz="2400" b="1" dirty="0"/>
          </a:p>
        </p:txBody>
      </p:sp>
      <p:sp>
        <p:nvSpPr>
          <p:cNvPr id="8" name="Round Diagonal Corner Rectangle 7"/>
          <p:cNvSpPr/>
          <p:nvPr/>
        </p:nvSpPr>
        <p:spPr>
          <a:xfrm>
            <a:off x="3480895" y="1066825"/>
            <a:ext cx="2608321" cy="1625887"/>
          </a:xfrm>
          <a:prstGeom prst="round2DiagRect">
            <a:avLst/>
          </a:prstGeom>
          <a:solidFill>
            <a:srgbClr val="1FB250">
              <a:alpha val="45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Веб-сайты кандидатов</a:t>
            </a:r>
          </a:p>
          <a:p>
            <a:pPr algn="ctr"/>
            <a:r>
              <a:rPr lang="ru-RU" sz="2400" b="1" dirty="0" smtClean="0"/>
              <a:t>(Клинтон, 1996)</a:t>
            </a:r>
            <a:endParaRPr lang="en-US" sz="2400" b="1" dirty="0"/>
          </a:p>
        </p:txBody>
      </p:sp>
      <p:sp>
        <p:nvSpPr>
          <p:cNvPr id="9" name="Round Diagonal Corner Rectangle 8"/>
          <p:cNvSpPr/>
          <p:nvPr/>
        </p:nvSpPr>
        <p:spPr>
          <a:xfrm>
            <a:off x="5932845" y="4121839"/>
            <a:ext cx="3098583" cy="1723386"/>
          </a:xfrm>
          <a:prstGeom prst="round2DiagRect">
            <a:avLst/>
          </a:prstGeom>
          <a:solidFill>
            <a:srgbClr val="C75B2B">
              <a:alpha val="54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Социальные сервисы</a:t>
            </a:r>
          </a:p>
          <a:p>
            <a:pPr algn="ctr"/>
            <a:r>
              <a:rPr lang="ru-RU" sz="2400" b="1" dirty="0" smtClean="0"/>
              <a:t>(Обама,2008)</a:t>
            </a:r>
            <a:endParaRPr lang="en-US" sz="2400" b="1" dirty="0"/>
          </a:p>
        </p:txBody>
      </p:sp>
      <p:sp>
        <p:nvSpPr>
          <p:cNvPr id="10" name="Round Diagonal Corner Rectangle 9"/>
          <p:cNvSpPr/>
          <p:nvPr/>
        </p:nvSpPr>
        <p:spPr>
          <a:xfrm>
            <a:off x="398270" y="3947271"/>
            <a:ext cx="4032097" cy="1897954"/>
          </a:xfrm>
          <a:prstGeom prst="round2DiagRect">
            <a:avLst/>
          </a:prstGeom>
          <a:solidFill>
            <a:srgbClr val="9675B8">
              <a:alpha val="80000"/>
            </a:srgbClr>
          </a:solidFill>
          <a:ln>
            <a:solidFill>
              <a:srgbClr val="ECAA6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Новейшие технологии</a:t>
            </a:r>
          </a:p>
          <a:p>
            <a:pPr algn="ctr"/>
            <a:r>
              <a:rPr lang="ru-RU" sz="2400" b="1" dirty="0" smtClean="0"/>
              <a:t>Облачные технологии и мобильные приложения</a:t>
            </a:r>
          </a:p>
          <a:p>
            <a:pPr algn="ctr"/>
            <a:r>
              <a:rPr lang="ru-RU" sz="2400" b="1" dirty="0" smtClean="0"/>
              <a:t>(</a:t>
            </a:r>
            <a:r>
              <a:rPr lang="ru-RU" sz="2400" b="1" dirty="0" err="1" smtClean="0"/>
              <a:t>Обама</a:t>
            </a:r>
            <a:r>
              <a:rPr lang="en-US" sz="2400" b="1" dirty="0" smtClean="0"/>
              <a:t> </a:t>
            </a:r>
            <a:r>
              <a:rPr lang="ru-RU" sz="2400" b="1" dirty="0" smtClean="0"/>
              <a:t>2008</a:t>
            </a:r>
            <a:r>
              <a:rPr lang="en-US" sz="2400" b="1" dirty="0" smtClean="0"/>
              <a:t>, 2012</a:t>
            </a:r>
            <a:r>
              <a:rPr lang="ru-RU" sz="2400" b="1" dirty="0" smtClean="0"/>
              <a:t>)</a:t>
            </a:r>
            <a:endParaRPr lang="en-US" sz="2400" b="1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2972924" y="1992258"/>
            <a:ext cx="475894" cy="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6131954" y="1992258"/>
            <a:ext cx="472159" cy="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7766193" y="2692712"/>
            <a:ext cx="0" cy="1254559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4566436" y="4703955"/>
            <a:ext cx="1366409" cy="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25368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1198"/>
            <a:ext cx="8229600" cy="1248609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/>
              <a:t>Социально-политические возможности Веб 2.0 (по таблице Тима О</a:t>
            </a:r>
            <a:r>
              <a:rPr lang="en-US" sz="2800" b="1" dirty="0" smtClean="0"/>
              <a:t>’</a:t>
            </a:r>
            <a:r>
              <a:rPr lang="ru-RU" sz="2800" b="1" dirty="0" err="1" smtClean="0"/>
              <a:t>Рейли</a:t>
            </a:r>
            <a:r>
              <a:rPr lang="ru-RU" sz="2800" b="1" dirty="0" smtClean="0"/>
              <a:t>)</a:t>
            </a:r>
            <a:endParaRPr lang="en-US" sz="2800" b="1" dirty="0"/>
          </a:p>
        </p:txBody>
      </p:sp>
      <p:sp>
        <p:nvSpPr>
          <p:cNvPr id="4" name="Rectangle 3"/>
          <p:cNvSpPr/>
          <p:nvPr/>
        </p:nvSpPr>
        <p:spPr>
          <a:xfrm>
            <a:off x="2346822" y="2249026"/>
            <a:ext cx="4569034" cy="2753911"/>
          </a:xfrm>
          <a:prstGeom prst="rect">
            <a:avLst/>
          </a:prstGeom>
          <a:solidFill>
            <a:srgbClr val="C75B2B">
              <a:alpha val="57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2000" u="sng" dirty="0" smtClean="0"/>
          </a:p>
          <a:p>
            <a:pPr algn="just"/>
            <a:r>
              <a:rPr lang="ru-RU" u="sng" dirty="0" smtClean="0"/>
              <a:t>Стратегическое позиционирование:</a:t>
            </a:r>
          </a:p>
          <a:p>
            <a:pPr marL="285750" indent="-285750" algn="just">
              <a:buFont typeface="Arial"/>
              <a:buChar char="•"/>
            </a:pPr>
            <a:r>
              <a:rPr lang="ru-RU" dirty="0" smtClean="0"/>
              <a:t>Веб 2.0 как платформа.</a:t>
            </a:r>
          </a:p>
          <a:p>
            <a:pPr marL="285750" indent="-285750" algn="just">
              <a:buFont typeface="Arial"/>
              <a:buChar char="•"/>
            </a:pPr>
            <a:r>
              <a:rPr lang="ru-RU" dirty="0" smtClean="0"/>
              <a:t>«Коллективный разум»</a:t>
            </a:r>
          </a:p>
          <a:p>
            <a:pPr marL="285750" indent="-285750" algn="just">
              <a:buFont typeface="Arial"/>
              <a:buChar char="•"/>
            </a:pPr>
            <a:r>
              <a:rPr lang="ru-RU" dirty="0" smtClean="0"/>
              <a:t>Появление гибких Интернет-приложений </a:t>
            </a:r>
          </a:p>
          <a:p>
            <a:pPr marL="285750" indent="-285750" algn="just">
              <a:buFont typeface="Arial"/>
              <a:buChar char="•"/>
            </a:pPr>
            <a:r>
              <a:rPr lang="ru-RU" dirty="0" smtClean="0"/>
              <a:t>Отсутствие терминологии </a:t>
            </a:r>
            <a:endParaRPr lang="ru-RU" dirty="0"/>
          </a:p>
          <a:p>
            <a:pPr algn="just"/>
            <a:r>
              <a:rPr lang="ru-RU" dirty="0" smtClean="0"/>
              <a:t>    </a:t>
            </a:r>
            <a:r>
              <a:rPr lang="ru-RU" u="sng" dirty="0" smtClean="0"/>
              <a:t>Позиционирование пользователя:</a:t>
            </a:r>
          </a:p>
          <a:p>
            <a:pPr marL="285750" indent="-285750" algn="just">
              <a:buFont typeface="Arial"/>
              <a:buChar char="•"/>
            </a:pPr>
            <a:r>
              <a:rPr lang="ru-RU" dirty="0"/>
              <a:t>С</a:t>
            </a:r>
            <a:r>
              <a:rPr lang="ru-RU" dirty="0" smtClean="0"/>
              <a:t>амостоятельный процесс отбора информации.</a:t>
            </a:r>
          </a:p>
          <a:p>
            <a:pPr marL="285750" indent="-285750" algn="just">
              <a:buFont typeface="Arial"/>
              <a:buChar char="•"/>
            </a:pPr>
            <a:r>
              <a:rPr lang="en-US" dirty="0" err="1" smtClean="0"/>
              <a:t>И</a:t>
            </a:r>
            <a:r>
              <a:rPr lang="ru-RU" dirty="0" err="1" smtClean="0"/>
              <a:t>спользование</a:t>
            </a:r>
            <a:r>
              <a:rPr lang="ru-RU" dirty="0" smtClean="0"/>
              <a:t> различных гаджетов     </a:t>
            </a:r>
          </a:p>
          <a:p>
            <a:endParaRPr lang="ru-RU" dirty="0"/>
          </a:p>
        </p:txBody>
      </p:sp>
      <p:cxnSp>
        <p:nvCxnSpPr>
          <p:cNvPr id="6" name="Straight Arrow Connector 5"/>
          <p:cNvCxnSpPr/>
          <p:nvPr/>
        </p:nvCxnSpPr>
        <p:spPr>
          <a:xfrm flipH="1" flipV="1">
            <a:off x="2079061" y="2141930"/>
            <a:ext cx="170124" cy="2600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4452464" y="2141930"/>
            <a:ext cx="0" cy="3977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6915856" y="2132582"/>
            <a:ext cx="244808" cy="4071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2079061" y="3916671"/>
            <a:ext cx="267761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6839352" y="4130864"/>
            <a:ext cx="38251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1958470" y="5018235"/>
            <a:ext cx="550823" cy="3977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6992359" y="5048835"/>
            <a:ext cx="459016" cy="336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endCxn id="42" idx="0"/>
          </p:cNvCxnSpPr>
          <p:nvPr/>
        </p:nvCxnSpPr>
        <p:spPr>
          <a:xfrm>
            <a:off x="3381425" y="5125333"/>
            <a:ext cx="29694" cy="4283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5554106" y="5155930"/>
            <a:ext cx="1" cy="3977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214208" y="917970"/>
            <a:ext cx="2646998" cy="122396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Новейшие формы агитации</a:t>
            </a:r>
            <a:endParaRPr lang="en-US" sz="2400" b="1" dirty="0"/>
          </a:p>
        </p:txBody>
      </p:sp>
      <p:sp>
        <p:nvSpPr>
          <p:cNvPr id="24" name="Oval 23"/>
          <p:cNvSpPr/>
          <p:nvPr/>
        </p:nvSpPr>
        <p:spPr>
          <a:xfrm>
            <a:off x="2861206" y="1178061"/>
            <a:ext cx="3213118" cy="96386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Интерактивность</a:t>
            </a:r>
            <a:endParaRPr lang="en-US" sz="2400" b="1" dirty="0"/>
          </a:p>
        </p:txBody>
      </p:sp>
      <p:sp>
        <p:nvSpPr>
          <p:cNvPr id="25" name="Oval 24"/>
          <p:cNvSpPr/>
          <p:nvPr/>
        </p:nvSpPr>
        <p:spPr>
          <a:xfrm>
            <a:off x="6579243" y="917970"/>
            <a:ext cx="2203281" cy="122396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Обновление информации</a:t>
            </a:r>
            <a:endParaRPr lang="en-US" dirty="0"/>
          </a:p>
        </p:txBody>
      </p:sp>
      <p:sp>
        <p:nvSpPr>
          <p:cNvPr id="27" name="Oval 26"/>
          <p:cNvSpPr/>
          <p:nvPr/>
        </p:nvSpPr>
        <p:spPr>
          <a:xfrm>
            <a:off x="7160664" y="3189945"/>
            <a:ext cx="1983336" cy="158349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В</a:t>
            </a:r>
            <a:r>
              <a:rPr lang="ru-RU" dirty="0" err="1" smtClean="0"/>
              <a:t>ирусные</a:t>
            </a:r>
            <a:r>
              <a:rPr lang="ru-RU" dirty="0" smtClean="0"/>
              <a:t> технологии</a:t>
            </a:r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-1" y="3189946"/>
            <a:ext cx="2249186" cy="141520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фандрайзинг</a:t>
            </a:r>
            <a:endParaRPr lang="en-US" dirty="0"/>
          </a:p>
        </p:txBody>
      </p:sp>
      <p:sp>
        <p:nvSpPr>
          <p:cNvPr id="38" name="Oval 37"/>
          <p:cNvSpPr/>
          <p:nvPr/>
        </p:nvSpPr>
        <p:spPr>
          <a:xfrm>
            <a:off x="-1" y="5217129"/>
            <a:ext cx="2249186" cy="119718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«демократия мелких спонсоров»</a:t>
            </a:r>
            <a:endParaRPr lang="en-US" dirty="0"/>
          </a:p>
        </p:txBody>
      </p:sp>
      <p:sp>
        <p:nvSpPr>
          <p:cNvPr id="39" name="Oval 38"/>
          <p:cNvSpPr/>
          <p:nvPr/>
        </p:nvSpPr>
        <p:spPr>
          <a:xfrm>
            <a:off x="6839352" y="5416022"/>
            <a:ext cx="2304648" cy="133488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Экономия средств</a:t>
            </a:r>
            <a:endParaRPr lang="en-US" dirty="0"/>
          </a:p>
        </p:txBody>
      </p:sp>
      <p:sp>
        <p:nvSpPr>
          <p:cNvPr id="40" name="Oval 39"/>
          <p:cNvSpPr/>
          <p:nvPr/>
        </p:nvSpPr>
        <p:spPr>
          <a:xfrm>
            <a:off x="4743176" y="5553718"/>
            <a:ext cx="2417488" cy="130428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П</a:t>
            </a:r>
            <a:r>
              <a:rPr lang="ru-RU" dirty="0" err="1" smtClean="0"/>
              <a:t>ривлечение</a:t>
            </a:r>
            <a:r>
              <a:rPr lang="ru-RU" dirty="0" smtClean="0"/>
              <a:t> молодежи</a:t>
            </a:r>
            <a:endParaRPr lang="en-US" dirty="0"/>
          </a:p>
        </p:txBody>
      </p:sp>
      <p:sp>
        <p:nvSpPr>
          <p:cNvPr id="42" name="Oval 41"/>
          <p:cNvSpPr/>
          <p:nvPr/>
        </p:nvSpPr>
        <p:spPr>
          <a:xfrm>
            <a:off x="2079062" y="5553719"/>
            <a:ext cx="2664114" cy="119718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С</a:t>
            </a:r>
            <a:r>
              <a:rPr lang="ru-RU" dirty="0" smtClean="0"/>
              <a:t>бор пожертвований через Интернет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4840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Diagonal Corner Rectangle 3"/>
          <p:cNvSpPr/>
          <p:nvPr/>
        </p:nvSpPr>
        <p:spPr>
          <a:xfrm>
            <a:off x="1986323" y="168295"/>
            <a:ext cx="4395957" cy="1912438"/>
          </a:xfrm>
          <a:prstGeom prst="round2Diag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Повышение политической активности с помощью Веб 2.0</a:t>
            </a:r>
            <a:endParaRPr lang="en-US" sz="3200" b="1" dirty="0"/>
          </a:p>
        </p:txBody>
      </p:sp>
      <p:sp>
        <p:nvSpPr>
          <p:cNvPr id="5" name="Round Diagonal Corner Rectangle 4"/>
          <p:cNvSpPr/>
          <p:nvPr/>
        </p:nvSpPr>
        <p:spPr>
          <a:xfrm>
            <a:off x="0" y="2878459"/>
            <a:ext cx="2827606" cy="3379038"/>
          </a:xfrm>
          <a:prstGeom prst="round2DiagRect">
            <a:avLst/>
          </a:prstGeom>
          <a:solidFill>
            <a:srgbClr val="3B46C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Предоставление возможности взаимодействия между избирателями</a:t>
            </a:r>
            <a:endParaRPr lang="en-US" sz="2400" b="1" dirty="0"/>
          </a:p>
        </p:txBody>
      </p:sp>
      <p:sp>
        <p:nvSpPr>
          <p:cNvPr id="6" name="Round Diagonal Corner Rectangle 5"/>
          <p:cNvSpPr/>
          <p:nvPr/>
        </p:nvSpPr>
        <p:spPr>
          <a:xfrm>
            <a:off x="3243720" y="2792119"/>
            <a:ext cx="2861658" cy="3465378"/>
          </a:xfrm>
          <a:prstGeom prst="round2DiagRect">
            <a:avLst/>
          </a:prstGeom>
          <a:solidFill>
            <a:schemeClr val="accent2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Сбор пожертвований и создание положительного образа кандидата</a:t>
            </a:r>
            <a:endParaRPr lang="en-US" sz="2400" b="1" dirty="0"/>
          </a:p>
        </p:txBody>
      </p:sp>
      <p:sp>
        <p:nvSpPr>
          <p:cNvPr id="7" name="Round Diagonal Corner Rectangle 6"/>
          <p:cNvSpPr/>
          <p:nvPr/>
        </p:nvSpPr>
        <p:spPr>
          <a:xfrm>
            <a:off x="6382280" y="2730922"/>
            <a:ext cx="2761720" cy="3432644"/>
          </a:xfrm>
          <a:prstGeom prst="round2DiagRect">
            <a:avLst/>
          </a:prstGeom>
          <a:solidFill>
            <a:schemeClr val="accent5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Беспрецедентный доступ к политической информации</a:t>
            </a:r>
            <a:endParaRPr lang="en-US" sz="2400" b="1" dirty="0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1546727" y="2080733"/>
            <a:ext cx="439596" cy="7977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238257" y="2157194"/>
            <a:ext cx="0" cy="6349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6535285" y="2080733"/>
            <a:ext cx="610078" cy="50038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4960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Использование ИКТ в ходе предвыборной кампании 2008 года.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81838"/>
            <a:ext cx="9144000" cy="3733078"/>
          </a:xfrm>
        </p:spPr>
        <p:txBody>
          <a:bodyPr/>
          <a:lstStyle/>
          <a:p>
            <a:r>
              <a:rPr lang="ru-RU" u="sng" dirty="0" smtClean="0"/>
              <a:t>Блог</a:t>
            </a:r>
            <a:r>
              <a:rPr lang="ru-RU" u="sng" dirty="0"/>
              <a:t>и</a:t>
            </a:r>
            <a:r>
              <a:rPr lang="ru-RU" dirty="0" smtClean="0"/>
              <a:t>- специальный сайт, который ведется от имени определенного человека, а сообщения появляются в хронологическом порядке (</a:t>
            </a:r>
            <a:r>
              <a:rPr lang="en-US" dirty="0" smtClean="0">
                <a:solidFill>
                  <a:srgbClr val="D2533C"/>
                </a:solidFill>
              </a:rPr>
              <a:t>Twitter</a:t>
            </a:r>
            <a:r>
              <a:rPr lang="ru-RU" dirty="0" smtClean="0">
                <a:solidFill>
                  <a:srgbClr val="D2533C"/>
                </a:solidFill>
              </a:rPr>
              <a:t>, </a:t>
            </a:r>
            <a:r>
              <a:rPr lang="en-US" dirty="0" smtClean="0">
                <a:solidFill>
                  <a:srgbClr val="D2533C"/>
                </a:solidFill>
              </a:rPr>
              <a:t>YouTube</a:t>
            </a:r>
            <a:r>
              <a:rPr lang="en-US" dirty="0" smtClean="0"/>
              <a:t>)</a:t>
            </a:r>
            <a:r>
              <a:rPr lang="ru-RU" dirty="0" smtClean="0"/>
              <a:t> </a:t>
            </a:r>
          </a:p>
          <a:p>
            <a:endParaRPr lang="ru-RU" sz="1200" dirty="0" smtClean="0"/>
          </a:p>
          <a:p>
            <a:pPr marL="0" indent="0">
              <a:buNone/>
            </a:pPr>
            <a:endParaRPr lang="ru-RU" dirty="0"/>
          </a:p>
          <a:p>
            <a:r>
              <a:rPr lang="ru-RU" u="sng" dirty="0" smtClean="0"/>
              <a:t>Социальные сети</a:t>
            </a:r>
            <a:r>
              <a:rPr lang="ru-RU" dirty="0" smtClean="0"/>
              <a:t>- многопользовательский интерактивный веб-сайт, предназначенный для общения и наполнения содержанием самими участниками сети</a:t>
            </a:r>
            <a:r>
              <a:rPr lang="en-US" dirty="0" smtClean="0"/>
              <a:t> (</a:t>
            </a:r>
            <a:r>
              <a:rPr lang="en-US" dirty="0" err="1" smtClean="0">
                <a:solidFill>
                  <a:srgbClr val="D2533C"/>
                </a:solidFill>
              </a:rPr>
              <a:t>mybarackobama.com</a:t>
            </a:r>
            <a:r>
              <a:rPr lang="en-US" dirty="0" smtClean="0">
                <a:solidFill>
                  <a:srgbClr val="D2533C"/>
                </a:solidFill>
              </a:rPr>
              <a:t>, Facebook, YouTube, MySpace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398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531</TotalTime>
  <Words>667</Words>
  <Application>Microsoft Office PowerPoint</Application>
  <PresentationFormat>Экран (4:3)</PresentationFormat>
  <Paragraphs>169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Clarity</vt:lpstr>
      <vt:lpstr>Дипломная работа:  Роль социальных сервисов Интернета В предвыборной кампании Барака Обамы в 2008,2012 гг</vt:lpstr>
      <vt:lpstr>Презентация PowerPoint</vt:lpstr>
      <vt:lpstr>Материалы для исследования</vt:lpstr>
      <vt:lpstr>Типы избирательных технологий</vt:lpstr>
      <vt:lpstr>Стратегии проведения избирательной кампании</vt:lpstr>
      <vt:lpstr>Презентация PowerPoint</vt:lpstr>
      <vt:lpstr>Социально-политические возможности Веб 2.0 (по таблице Тима О’Рейли)</vt:lpstr>
      <vt:lpstr>Презентация PowerPoint</vt:lpstr>
      <vt:lpstr>Использование ИКТ в ходе предвыборной кампании 2008 года.</vt:lpstr>
      <vt:lpstr>Презентация PowerPoint</vt:lpstr>
      <vt:lpstr>Предвыборная кампания 2012 как пример использования новейших компьютерных и мобильных технологий в политической борьбе</vt:lpstr>
      <vt:lpstr>Мобильные и облачные технологии в политической жизни американского общества</vt:lpstr>
      <vt:lpstr>Презентация PowerPoint</vt:lpstr>
      <vt:lpstr>Сравнение предвыборных кампаний 2008 и 2012 года (по количеству пользователей в Интернете)</vt:lpstr>
      <vt:lpstr>Средства, собранные в ходе избирательных кампаний 2008 и 2012 </vt:lpstr>
      <vt:lpstr>Спасибо за внимание!</vt:lpstr>
      <vt:lpstr>Основные источники информации об избирательной кампании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Дипломная работа:  Роль социальных сервисов Интернета В предвыборной кампании Барака Обамы в 2008,2012 году.</dc:title>
  <dc:creator>Sonia</dc:creator>
  <cp:lastModifiedBy>Kate</cp:lastModifiedBy>
  <cp:revision>47</cp:revision>
  <dcterms:created xsi:type="dcterms:W3CDTF">2014-04-20T18:23:44Z</dcterms:created>
  <dcterms:modified xsi:type="dcterms:W3CDTF">2014-07-25T09:23:56Z</dcterms:modified>
</cp:coreProperties>
</file>