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4" r:id="rId3"/>
    <p:sldId id="266" r:id="rId4"/>
    <p:sldId id="260" r:id="rId5"/>
    <p:sldId id="261" r:id="rId6"/>
    <p:sldId id="262" r:id="rId7"/>
    <p:sldId id="263" r:id="rId8"/>
    <p:sldId id="286" r:id="rId9"/>
    <p:sldId id="287" r:id="rId10"/>
    <p:sldId id="288" r:id="rId11"/>
    <p:sldId id="289" r:id="rId12"/>
    <p:sldId id="284" r:id="rId13"/>
    <p:sldId id="267" r:id="rId14"/>
    <p:sldId id="268" r:id="rId15"/>
    <p:sldId id="269" r:id="rId16"/>
    <p:sldId id="270" r:id="rId17"/>
    <p:sldId id="271" r:id="rId18"/>
    <p:sldId id="272"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291"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290"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9D1C2-D802-40F6-952E-6C3F419E51E4}" type="doc">
      <dgm:prSet loTypeId="urn:microsoft.com/office/officeart/2005/8/layout/cycle5" loCatId="cycle" qsTypeId="urn:microsoft.com/office/officeart/2005/8/quickstyle/3d7" qsCatId="3D" csTypeId="urn:microsoft.com/office/officeart/2005/8/colors/colorful2" csCatId="colorful" phldr="1"/>
      <dgm:spPr/>
      <dgm:t>
        <a:bodyPr/>
        <a:lstStyle/>
        <a:p>
          <a:endParaRPr lang="ru-RU"/>
        </a:p>
      </dgm:t>
    </dgm:pt>
    <dgm:pt modelId="{DBBBB5A8-910F-433C-9269-E5C4D13A573D}">
      <dgm:prSet phldrT="[Текст]" custT="1"/>
      <dgm:spPr/>
      <dgm:t>
        <a:bodyPr/>
        <a:lstStyle/>
        <a:p>
          <a:r>
            <a:rPr lang="en-US" sz="3600" dirty="0" smtClean="0"/>
            <a:t>Traditional ways of interaction</a:t>
          </a:r>
          <a:endParaRPr lang="ru-RU" sz="3600" dirty="0"/>
        </a:p>
      </dgm:t>
    </dgm:pt>
    <dgm:pt modelId="{FB7D4B52-C3BD-4DCC-8D41-A4FDBAC31119}" type="parTrans" cxnId="{05FD292B-A183-45CE-BB4F-E1A4E8433D4A}">
      <dgm:prSet/>
      <dgm:spPr/>
      <dgm:t>
        <a:bodyPr/>
        <a:lstStyle/>
        <a:p>
          <a:endParaRPr lang="ru-RU"/>
        </a:p>
      </dgm:t>
    </dgm:pt>
    <dgm:pt modelId="{CD1E29EA-03B5-48CA-87A5-7A4B1CC9933B}" type="sibTrans" cxnId="{05FD292B-A183-45CE-BB4F-E1A4E8433D4A}">
      <dgm:prSet/>
      <dgm:spPr/>
      <dgm:t>
        <a:bodyPr/>
        <a:lstStyle/>
        <a:p>
          <a:endParaRPr lang="ru-RU"/>
        </a:p>
      </dgm:t>
    </dgm:pt>
    <dgm:pt modelId="{42ED0FF0-EEDA-4F73-8763-28A05272C11C}">
      <dgm:prSet phldrT="[Текст]" custT="1"/>
      <dgm:spPr/>
      <dgm:t>
        <a:bodyPr/>
        <a:lstStyle/>
        <a:p>
          <a:r>
            <a:rPr lang="en-US" sz="3600" dirty="0" smtClean="0"/>
            <a:t>U.S. Governments</a:t>
          </a:r>
          <a:endParaRPr lang="ru-RU" sz="3600" dirty="0"/>
        </a:p>
      </dgm:t>
    </dgm:pt>
    <dgm:pt modelId="{A2A6B39C-E2C7-4847-904E-F3914641FAFA}" type="parTrans" cxnId="{32452E69-FCCC-4A16-B939-9A789789B7A7}">
      <dgm:prSet/>
      <dgm:spPr/>
      <dgm:t>
        <a:bodyPr/>
        <a:lstStyle/>
        <a:p>
          <a:endParaRPr lang="ru-RU"/>
        </a:p>
      </dgm:t>
    </dgm:pt>
    <dgm:pt modelId="{C9F1907F-DF73-4187-BBD9-0EEA179C2074}" type="sibTrans" cxnId="{32452E69-FCCC-4A16-B939-9A789789B7A7}">
      <dgm:prSet/>
      <dgm:spPr/>
      <dgm:t>
        <a:bodyPr/>
        <a:lstStyle/>
        <a:p>
          <a:endParaRPr lang="ru-RU"/>
        </a:p>
      </dgm:t>
    </dgm:pt>
    <dgm:pt modelId="{1DADA945-D401-4CDF-903A-142DFFD4385D}">
      <dgm:prSet phldrT="[Текст]" custT="1"/>
      <dgm:spPr/>
      <dgm:t>
        <a:bodyPr/>
        <a:lstStyle/>
        <a:p>
          <a:r>
            <a:rPr lang="en-US" sz="3600" dirty="0" smtClean="0"/>
            <a:t>Governmental sites</a:t>
          </a:r>
        </a:p>
        <a:p>
          <a:r>
            <a:rPr lang="en-US" sz="3600" dirty="0" smtClean="0"/>
            <a:t> President’s site, blog, Twitter, YouTube,</a:t>
          </a:r>
        </a:p>
        <a:p>
          <a:r>
            <a:rPr lang="en-US" sz="3600" dirty="0" smtClean="0"/>
            <a:t>Social bookmarking, mobile applications,</a:t>
          </a:r>
        </a:p>
        <a:p>
          <a:r>
            <a:rPr lang="en-US" sz="3600" dirty="0" smtClean="0"/>
            <a:t>SMS,E-mail</a:t>
          </a:r>
          <a:r>
            <a:rPr lang="ru-RU" sz="3600" dirty="0" smtClean="0"/>
            <a:t> </a:t>
          </a:r>
          <a:endParaRPr lang="ru-RU" sz="3600" dirty="0"/>
        </a:p>
      </dgm:t>
    </dgm:pt>
    <dgm:pt modelId="{87B18A89-E74C-48A5-8494-DEFEB91D65F3}" type="parTrans" cxnId="{DFB3DD6B-CB1E-4591-AFDD-FEA07FAF6B24}">
      <dgm:prSet/>
      <dgm:spPr/>
      <dgm:t>
        <a:bodyPr/>
        <a:lstStyle/>
        <a:p>
          <a:endParaRPr lang="ru-RU"/>
        </a:p>
      </dgm:t>
    </dgm:pt>
    <dgm:pt modelId="{BE792F84-DBF3-42CF-B199-B8763FA1631E}" type="sibTrans" cxnId="{DFB3DD6B-CB1E-4591-AFDD-FEA07FAF6B24}">
      <dgm:prSet/>
      <dgm:spPr/>
      <dgm:t>
        <a:bodyPr/>
        <a:lstStyle/>
        <a:p>
          <a:endParaRPr lang="ru-RU" sz="3200"/>
        </a:p>
      </dgm:t>
    </dgm:pt>
    <dgm:pt modelId="{C9E35084-B367-4D77-A5D2-11306C7D9B16}">
      <dgm:prSet phldrT="[Текст]" custT="1"/>
      <dgm:spPr/>
      <dgm:t>
        <a:bodyPr/>
        <a:lstStyle/>
        <a:p>
          <a:r>
            <a:rPr lang="en-US" sz="3600" dirty="0" smtClean="0"/>
            <a:t>U.S. Citizens</a:t>
          </a:r>
          <a:endParaRPr lang="ru-RU" sz="3600" dirty="0"/>
        </a:p>
      </dgm:t>
    </dgm:pt>
    <dgm:pt modelId="{259CF6B1-56E3-438C-B2E8-50853EFFCE26}" type="parTrans" cxnId="{729CD545-5C89-4ED4-971C-6413D00B7A3E}">
      <dgm:prSet/>
      <dgm:spPr/>
      <dgm:t>
        <a:bodyPr/>
        <a:lstStyle/>
        <a:p>
          <a:endParaRPr lang="ru-RU"/>
        </a:p>
      </dgm:t>
    </dgm:pt>
    <dgm:pt modelId="{7267C098-B859-48CA-8EF0-B824666E0244}" type="sibTrans" cxnId="{729CD545-5C89-4ED4-971C-6413D00B7A3E}">
      <dgm:prSet/>
      <dgm:spPr/>
      <dgm:t>
        <a:bodyPr/>
        <a:lstStyle/>
        <a:p>
          <a:endParaRPr lang="ru-RU" sz="3600"/>
        </a:p>
      </dgm:t>
    </dgm:pt>
    <dgm:pt modelId="{7E56A0BB-D944-463B-A8AC-3B0A62328BC7}" type="pres">
      <dgm:prSet presAssocID="{28F9D1C2-D802-40F6-952E-6C3F419E51E4}" presName="cycle" presStyleCnt="0">
        <dgm:presLayoutVars>
          <dgm:dir/>
          <dgm:resizeHandles val="exact"/>
        </dgm:presLayoutVars>
      </dgm:prSet>
      <dgm:spPr/>
      <dgm:t>
        <a:bodyPr/>
        <a:lstStyle/>
        <a:p>
          <a:endParaRPr lang="ru-RU"/>
        </a:p>
      </dgm:t>
    </dgm:pt>
    <dgm:pt modelId="{11B0A15A-844F-4419-B9C2-B3A03B3206EA}" type="pres">
      <dgm:prSet presAssocID="{DBBBB5A8-910F-433C-9269-E5C4D13A573D}" presName="node" presStyleLbl="node1" presStyleIdx="0" presStyleCnt="4" custScaleX="270792" custScaleY="60612" custRadScaleRad="79094" custRadScaleInc="7516">
        <dgm:presLayoutVars>
          <dgm:bulletEnabled val="1"/>
        </dgm:presLayoutVars>
      </dgm:prSet>
      <dgm:spPr/>
      <dgm:t>
        <a:bodyPr/>
        <a:lstStyle/>
        <a:p>
          <a:endParaRPr lang="ru-RU"/>
        </a:p>
      </dgm:t>
    </dgm:pt>
    <dgm:pt modelId="{E03243A4-8C39-411F-9240-E7E304961B72}" type="pres">
      <dgm:prSet presAssocID="{DBBBB5A8-910F-433C-9269-E5C4D13A573D}" presName="spNode" presStyleCnt="0"/>
      <dgm:spPr/>
      <dgm:t>
        <a:bodyPr/>
        <a:lstStyle/>
        <a:p>
          <a:endParaRPr lang="ru-RU"/>
        </a:p>
      </dgm:t>
    </dgm:pt>
    <dgm:pt modelId="{0A0D878C-8573-40E9-AA8A-1B7AF781F410}" type="pres">
      <dgm:prSet presAssocID="{CD1E29EA-03B5-48CA-87A5-7A4B1CC9933B}" presName="sibTrans" presStyleLbl="sibTrans1D1" presStyleIdx="0" presStyleCnt="4"/>
      <dgm:spPr/>
      <dgm:t>
        <a:bodyPr/>
        <a:lstStyle/>
        <a:p>
          <a:endParaRPr lang="ru-RU"/>
        </a:p>
      </dgm:t>
    </dgm:pt>
    <dgm:pt modelId="{DC245679-180A-49C3-A19F-81CE73457079}" type="pres">
      <dgm:prSet presAssocID="{42ED0FF0-EEDA-4F73-8763-28A05272C11C}" presName="node" presStyleLbl="node1" presStyleIdx="1" presStyleCnt="4" custScaleX="145202" custScaleY="75220" custRadScaleRad="127863" custRadScaleInc="-51950">
        <dgm:presLayoutVars>
          <dgm:bulletEnabled val="1"/>
        </dgm:presLayoutVars>
      </dgm:prSet>
      <dgm:spPr/>
      <dgm:t>
        <a:bodyPr/>
        <a:lstStyle/>
        <a:p>
          <a:endParaRPr lang="ru-RU"/>
        </a:p>
      </dgm:t>
    </dgm:pt>
    <dgm:pt modelId="{87F3ADCC-E697-4D60-B997-4ECBEA581803}" type="pres">
      <dgm:prSet presAssocID="{42ED0FF0-EEDA-4F73-8763-28A05272C11C}" presName="spNode" presStyleCnt="0"/>
      <dgm:spPr/>
      <dgm:t>
        <a:bodyPr/>
        <a:lstStyle/>
        <a:p>
          <a:endParaRPr lang="ru-RU"/>
        </a:p>
      </dgm:t>
    </dgm:pt>
    <dgm:pt modelId="{78727366-722F-4E1E-9B9F-01E72D1E8C3B}" type="pres">
      <dgm:prSet presAssocID="{C9F1907F-DF73-4187-BBD9-0EEA179C2074}" presName="sibTrans" presStyleLbl="sibTrans1D1" presStyleIdx="1" presStyleCnt="4"/>
      <dgm:spPr/>
      <dgm:t>
        <a:bodyPr/>
        <a:lstStyle/>
        <a:p>
          <a:endParaRPr lang="ru-RU"/>
        </a:p>
      </dgm:t>
    </dgm:pt>
    <dgm:pt modelId="{2A363C0A-0417-48B6-9AF1-6F6CF3F959D5}" type="pres">
      <dgm:prSet presAssocID="{1DADA945-D401-4CDF-903A-142DFFD4385D}" presName="node" presStyleLbl="node1" presStyleIdx="2" presStyleCnt="4" custScaleX="397539" custScaleY="230484" custRadScaleRad="75655" custRadScaleInc="133">
        <dgm:presLayoutVars>
          <dgm:bulletEnabled val="1"/>
        </dgm:presLayoutVars>
      </dgm:prSet>
      <dgm:spPr/>
      <dgm:t>
        <a:bodyPr/>
        <a:lstStyle/>
        <a:p>
          <a:endParaRPr lang="ru-RU"/>
        </a:p>
      </dgm:t>
    </dgm:pt>
    <dgm:pt modelId="{5CE83534-31BA-4447-863E-55416C2DDAF2}" type="pres">
      <dgm:prSet presAssocID="{1DADA945-D401-4CDF-903A-142DFFD4385D}" presName="spNode" presStyleCnt="0"/>
      <dgm:spPr/>
      <dgm:t>
        <a:bodyPr/>
        <a:lstStyle/>
        <a:p>
          <a:endParaRPr lang="ru-RU"/>
        </a:p>
      </dgm:t>
    </dgm:pt>
    <dgm:pt modelId="{75D815CE-15DE-4A89-917F-CFFCFDB3BBBD}" type="pres">
      <dgm:prSet presAssocID="{BE792F84-DBF3-42CF-B199-B8763FA1631E}" presName="sibTrans" presStyleLbl="sibTrans1D1" presStyleIdx="2" presStyleCnt="4"/>
      <dgm:spPr/>
      <dgm:t>
        <a:bodyPr/>
        <a:lstStyle/>
        <a:p>
          <a:endParaRPr lang="ru-RU"/>
        </a:p>
      </dgm:t>
    </dgm:pt>
    <dgm:pt modelId="{E16C06F0-E634-4978-A90B-DC895EB8B4AE}" type="pres">
      <dgm:prSet presAssocID="{C9E35084-B367-4D77-A5D2-11306C7D9B16}" presName="node" presStyleLbl="node1" presStyleIdx="3" presStyleCnt="4" custScaleX="143710" custScaleY="66608" custRadScaleRad="102351" custRadScaleInc="69849">
        <dgm:presLayoutVars>
          <dgm:bulletEnabled val="1"/>
        </dgm:presLayoutVars>
      </dgm:prSet>
      <dgm:spPr/>
      <dgm:t>
        <a:bodyPr/>
        <a:lstStyle/>
        <a:p>
          <a:endParaRPr lang="ru-RU"/>
        </a:p>
      </dgm:t>
    </dgm:pt>
    <dgm:pt modelId="{709F5ED6-F597-42CD-8A92-47FB7DB7DE4B}" type="pres">
      <dgm:prSet presAssocID="{C9E35084-B367-4D77-A5D2-11306C7D9B16}" presName="spNode" presStyleCnt="0"/>
      <dgm:spPr/>
      <dgm:t>
        <a:bodyPr/>
        <a:lstStyle/>
        <a:p>
          <a:endParaRPr lang="ru-RU"/>
        </a:p>
      </dgm:t>
    </dgm:pt>
    <dgm:pt modelId="{98A25570-47FE-4A19-A4EB-AEA32ED9DE03}" type="pres">
      <dgm:prSet presAssocID="{7267C098-B859-48CA-8EF0-B824666E0244}" presName="sibTrans" presStyleLbl="sibTrans1D1" presStyleIdx="3" presStyleCnt="4"/>
      <dgm:spPr/>
      <dgm:t>
        <a:bodyPr/>
        <a:lstStyle/>
        <a:p>
          <a:endParaRPr lang="ru-RU"/>
        </a:p>
      </dgm:t>
    </dgm:pt>
  </dgm:ptLst>
  <dgm:cxnLst>
    <dgm:cxn modelId="{05FD292B-A183-45CE-BB4F-E1A4E8433D4A}" srcId="{28F9D1C2-D802-40F6-952E-6C3F419E51E4}" destId="{DBBBB5A8-910F-433C-9269-E5C4D13A573D}" srcOrd="0" destOrd="0" parTransId="{FB7D4B52-C3BD-4DCC-8D41-A4FDBAC31119}" sibTransId="{CD1E29EA-03B5-48CA-87A5-7A4B1CC9933B}"/>
    <dgm:cxn modelId="{DFB3DD6B-CB1E-4591-AFDD-FEA07FAF6B24}" srcId="{28F9D1C2-D802-40F6-952E-6C3F419E51E4}" destId="{1DADA945-D401-4CDF-903A-142DFFD4385D}" srcOrd="2" destOrd="0" parTransId="{87B18A89-E74C-48A5-8494-DEFEB91D65F3}" sibTransId="{BE792F84-DBF3-42CF-B199-B8763FA1631E}"/>
    <dgm:cxn modelId="{CBE85C1B-C8BA-424E-B26A-19392005AF0D}" type="presOf" srcId="{7267C098-B859-48CA-8EF0-B824666E0244}" destId="{98A25570-47FE-4A19-A4EB-AEA32ED9DE03}" srcOrd="0" destOrd="0" presId="urn:microsoft.com/office/officeart/2005/8/layout/cycle5"/>
    <dgm:cxn modelId="{FF90E381-455E-4B7F-BAF2-698FCBA787C5}" type="presOf" srcId="{BE792F84-DBF3-42CF-B199-B8763FA1631E}" destId="{75D815CE-15DE-4A89-917F-CFFCFDB3BBBD}" srcOrd="0" destOrd="0" presId="urn:microsoft.com/office/officeart/2005/8/layout/cycle5"/>
    <dgm:cxn modelId="{9BE217A2-B29F-4BA7-B6F0-AB42B1095757}" type="presOf" srcId="{1DADA945-D401-4CDF-903A-142DFFD4385D}" destId="{2A363C0A-0417-48B6-9AF1-6F6CF3F959D5}" srcOrd="0" destOrd="0" presId="urn:microsoft.com/office/officeart/2005/8/layout/cycle5"/>
    <dgm:cxn modelId="{04875268-B7DC-4FD6-8961-71AD759211EF}" type="presOf" srcId="{CD1E29EA-03B5-48CA-87A5-7A4B1CC9933B}" destId="{0A0D878C-8573-40E9-AA8A-1B7AF781F410}" srcOrd="0" destOrd="0" presId="urn:microsoft.com/office/officeart/2005/8/layout/cycle5"/>
    <dgm:cxn modelId="{0BCC2940-BD67-45F9-B501-BCFE1E8901C1}" type="presOf" srcId="{28F9D1C2-D802-40F6-952E-6C3F419E51E4}" destId="{7E56A0BB-D944-463B-A8AC-3B0A62328BC7}" srcOrd="0" destOrd="0" presId="urn:microsoft.com/office/officeart/2005/8/layout/cycle5"/>
    <dgm:cxn modelId="{EE613FBE-33CC-43A9-9041-083B48D12845}" type="presOf" srcId="{C9F1907F-DF73-4187-BBD9-0EEA179C2074}" destId="{78727366-722F-4E1E-9B9F-01E72D1E8C3B}" srcOrd="0" destOrd="0" presId="urn:microsoft.com/office/officeart/2005/8/layout/cycle5"/>
    <dgm:cxn modelId="{F3BD02AD-6E26-4AD9-BD20-7C9D93989CA7}" type="presOf" srcId="{42ED0FF0-EEDA-4F73-8763-28A05272C11C}" destId="{DC245679-180A-49C3-A19F-81CE73457079}" srcOrd="0" destOrd="0" presId="urn:microsoft.com/office/officeart/2005/8/layout/cycle5"/>
    <dgm:cxn modelId="{32452E69-FCCC-4A16-B939-9A789789B7A7}" srcId="{28F9D1C2-D802-40F6-952E-6C3F419E51E4}" destId="{42ED0FF0-EEDA-4F73-8763-28A05272C11C}" srcOrd="1" destOrd="0" parTransId="{A2A6B39C-E2C7-4847-904E-F3914641FAFA}" sibTransId="{C9F1907F-DF73-4187-BBD9-0EEA179C2074}"/>
    <dgm:cxn modelId="{2B9C7854-3EAD-48A6-854C-8A0AAE67D74F}" type="presOf" srcId="{DBBBB5A8-910F-433C-9269-E5C4D13A573D}" destId="{11B0A15A-844F-4419-B9C2-B3A03B3206EA}" srcOrd="0" destOrd="0" presId="urn:microsoft.com/office/officeart/2005/8/layout/cycle5"/>
    <dgm:cxn modelId="{729CD545-5C89-4ED4-971C-6413D00B7A3E}" srcId="{28F9D1C2-D802-40F6-952E-6C3F419E51E4}" destId="{C9E35084-B367-4D77-A5D2-11306C7D9B16}" srcOrd="3" destOrd="0" parTransId="{259CF6B1-56E3-438C-B2E8-50853EFFCE26}" sibTransId="{7267C098-B859-48CA-8EF0-B824666E0244}"/>
    <dgm:cxn modelId="{A8266AE7-E13B-4591-8180-CECAAC206D1E}" type="presOf" srcId="{C9E35084-B367-4D77-A5D2-11306C7D9B16}" destId="{E16C06F0-E634-4978-A90B-DC895EB8B4AE}" srcOrd="0" destOrd="0" presId="urn:microsoft.com/office/officeart/2005/8/layout/cycle5"/>
    <dgm:cxn modelId="{43119F12-3A51-49DD-A2E8-D26DCEAC9D88}" type="presParOf" srcId="{7E56A0BB-D944-463B-A8AC-3B0A62328BC7}" destId="{11B0A15A-844F-4419-B9C2-B3A03B3206EA}" srcOrd="0" destOrd="0" presId="urn:microsoft.com/office/officeart/2005/8/layout/cycle5"/>
    <dgm:cxn modelId="{F22F0C8F-BFD4-40BF-895F-E90F43EFC2EB}" type="presParOf" srcId="{7E56A0BB-D944-463B-A8AC-3B0A62328BC7}" destId="{E03243A4-8C39-411F-9240-E7E304961B72}" srcOrd="1" destOrd="0" presId="urn:microsoft.com/office/officeart/2005/8/layout/cycle5"/>
    <dgm:cxn modelId="{AE9E042A-5C1E-40B3-B95E-D751ACF2A155}" type="presParOf" srcId="{7E56A0BB-D944-463B-A8AC-3B0A62328BC7}" destId="{0A0D878C-8573-40E9-AA8A-1B7AF781F410}" srcOrd="2" destOrd="0" presId="urn:microsoft.com/office/officeart/2005/8/layout/cycle5"/>
    <dgm:cxn modelId="{27E913B4-7859-4DC4-A61F-F7EB054C4324}" type="presParOf" srcId="{7E56A0BB-D944-463B-A8AC-3B0A62328BC7}" destId="{DC245679-180A-49C3-A19F-81CE73457079}" srcOrd="3" destOrd="0" presId="urn:microsoft.com/office/officeart/2005/8/layout/cycle5"/>
    <dgm:cxn modelId="{B4525C3E-BD4B-41F1-AB4E-68C27B4FC8E6}" type="presParOf" srcId="{7E56A0BB-D944-463B-A8AC-3B0A62328BC7}" destId="{87F3ADCC-E697-4D60-B997-4ECBEA581803}" srcOrd="4" destOrd="0" presId="urn:microsoft.com/office/officeart/2005/8/layout/cycle5"/>
    <dgm:cxn modelId="{5543E4A9-D468-4F8B-BA68-C75007C2C7A1}" type="presParOf" srcId="{7E56A0BB-D944-463B-A8AC-3B0A62328BC7}" destId="{78727366-722F-4E1E-9B9F-01E72D1E8C3B}" srcOrd="5" destOrd="0" presId="urn:microsoft.com/office/officeart/2005/8/layout/cycle5"/>
    <dgm:cxn modelId="{DD516C99-462B-44E8-B84E-0B8D26B6242A}" type="presParOf" srcId="{7E56A0BB-D944-463B-A8AC-3B0A62328BC7}" destId="{2A363C0A-0417-48B6-9AF1-6F6CF3F959D5}" srcOrd="6" destOrd="0" presId="urn:microsoft.com/office/officeart/2005/8/layout/cycle5"/>
    <dgm:cxn modelId="{D26E8194-0402-407A-A503-90EE9B957F4E}" type="presParOf" srcId="{7E56A0BB-D944-463B-A8AC-3B0A62328BC7}" destId="{5CE83534-31BA-4447-863E-55416C2DDAF2}" srcOrd="7" destOrd="0" presId="urn:microsoft.com/office/officeart/2005/8/layout/cycle5"/>
    <dgm:cxn modelId="{B63486AA-25EC-424F-A9DE-64A341C47C48}" type="presParOf" srcId="{7E56A0BB-D944-463B-A8AC-3B0A62328BC7}" destId="{75D815CE-15DE-4A89-917F-CFFCFDB3BBBD}" srcOrd="8" destOrd="0" presId="urn:microsoft.com/office/officeart/2005/8/layout/cycle5"/>
    <dgm:cxn modelId="{56F3EABA-12D0-4C5A-B9B5-14C0A1A58C04}" type="presParOf" srcId="{7E56A0BB-D944-463B-A8AC-3B0A62328BC7}" destId="{E16C06F0-E634-4978-A90B-DC895EB8B4AE}" srcOrd="9" destOrd="0" presId="urn:microsoft.com/office/officeart/2005/8/layout/cycle5"/>
    <dgm:cxn modelId="{DD4A11A4-D1C6-49A7-A831-819EA85B77D6}" type="presParOf" srcId="{7E56A0BB-D944-463B-A8AC-3B0A62328BC7}" destId="{709F5ED6-F597-42CD-8A92-47FB7DB7DE4B}" srcOrd="10" destOrd="0" presId="urn:microsoft.com/office/officeart/2005/8/layout/cycle5"/>
    <dgm:cxn modelId="{ADA27611-4D7D-4EF3-BDBB-F31F9A4A0E5E}" type="presParOf" srcId="{7E56A0BB-D944-463B-A8AC-3B0A62328BC7}" destId="{98A25570-47FE-4A19-A4EB-AEA32ED9DE03}" srcOrd="11"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B0A15A-844F-4419-B9C2-B3A03B3206EA}">
      <dsp:nvSpPr>
        <dsp:cNvPr id="0" name=""/>
        <dsp:cNvSpPr/>
      </dsp:nvSpPr>
      <dsp:spPr>
        <a:xfrm>
          <a:off x="1547668" y="260651"/>
          <a:ext cx="6226576" cy="905910"/>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Traditional ways of interaction</a:t>
          </a:r>
          <a:endParaRPr lang="ru-RU" sz="3600" kern="1200" dirty="0"/>
        </a:p>
      </dsp:txBody>
      <dsp:txXfrm>
        <a:off x="1547668" y="260651"/>
        <a:ext cx="6226576" cy="905910"/>
      </dsp:txXfrm>
    </dsp:sp>
    <dsp:sp modelId="{0A0D878C-8573-40E9-AA8A-1B7AF781F410}">
      <dsp:nvSpPr>
        <dsp:cNvPr id="0" name=""/>
        <dsp:cNvSpPr/>
      </dsp:nvSpPr>
      <dsp:spPr>
        <a:xfrm>
          <a:off x="1914563" y="1025937"/>
          <a:ext cx="5717302" cy="5717302"/>
        </a:xfrm>
        <a:custGeom>
          <a:avLst/>
          <a:gdLst/>
          <a:ahLst/>
          <a:cxnLst/>
          <a:rect l="0" t="0" r="0" b="0"/>
          <a:pathLst>
            <a:path>
              <a:moveTo>
                <a:pt x="3863912" y="182583"/>
              </a:moveTo>
              <a:arcTo wR="2858651" hR="2858651" stAng="17435317" swAng="459221"/>
            </a:path>
          </a:pathLst>
        </a:custGeom>
        <a:noFill/>
        <a:ln w="9525" cap="flat" cmpd="sng" algn="ctr">
          <a:solidFill>
            <a:schemeClr val="accent2">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DC245679-180A-49C3-A19F-81CE73457079}">
      <dsp:nvSpPr>
        <dsp:cNvPr id="0" name=""/>
        <dsp:cNvSpPr/>
      </dsp:nvSpPr>
      <dsp:spPr>
        <a:xfrm>
          <a:off x="5805233" y="1428733"/>
          <a:ext cx="3338766" cy="1124242"/>
        </a:xfrm>
        <a:prstGeom prst="roundRect">
          <a:avLst/>
        </a:prstGeom>
        <a:solidFill>
          <a:schemeClr val="accent2">
            <a:hueOff val="1560506"/>
            <a:satOff val="-1946"/>
            <a:lumOff val="45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U.S. Governments</a:t>
          </a:r>
          <a:endParaRPr lang="ru-RU" sz="3600" kern="1200" dirty="0"/>
        </a:p>
      </dsp:txBody>
      <dsp:txXfrm>
        <a:off x="5805233" y="1428733"/>
        <a:ext cx="3338766" cy="1124242"/>
      </dsp:txXfrm>
    </dsp:sp>
    <dsp:sp modelId="{78727366-722F-4E1E-9B9F-01E72D1E8C3B}">
      <dsp:nvSpPr>
        <dsp:cNvPr id="0" name=""/>
        <dsp:cNvSpPr/>
      </dsp:nvSpPr>
      <dsp:spPr>
        <a:xfrm>
          <a:off x="1644058" y="-1773898"/>
          <a:ext cx="5717302" cy="5717302"/>
        </a:xfrm>
        <a:custGeom>
          <a:avLst/>
          <a:gdLst/>
          <a:ahLst/>
          <a:cxnLst/>
          <a:rect l="0" t="0" r="0" b="0"/>
          <a:pathLst>
            <a:path>
              <a:moveTo>
                <a:pt x="5183079" y="4522657"/>
              </a:moveTo>
              <a:arcTo wR="2858651" hR="2858651" stAng="2135882" swAng="854885"/>
            </a:path>
          </a:pathLst>
        </a:custGeom>
        <a:noFill/>
        <a:ln w="9525" cap="flat" cmpd="sng" algn="ctr">
          <a:solidFill>
            <a:schemeClr val="accent2">
              <a:hueOff val="1560506"/>
              <a:satOff val="-1946"/>
              <a:lumOff val="458"/>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2A363C0A-0417-48B6-9AF1-6F6CF3F959D5}">
      <dsp:nvSpPr>
        <dsp:cNvPr id="0" name=""/>
        <dsp:cNvSpPr/>
      </dsp:nvSpPr>
      <dsp:spPr>
        <a:xfrm>
          <a:off x="0" y="3413175"/>
          <a:ext cx="9140990" cy="3444828"/>
        </a:xfrm>
        <a:prstGeom prst="roundRect">
          <a:avLst/>
        </a:prstGeom>
        <a:solidFill>
          <a:schemeClr val="accent2">
            <a:hueOff val="3121013"/>
            <a:satOff val="-3893"/>
            <a:lumOff val="91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Governmental sites</a:t>
          </a:r>
        </a:p>
        <a:p>
          <a:pPr lvl="0" algn="ctr" defTabSz="1600200">
            <a:lnSpc>
              <a:spcPct val="90000"/>
            </a:lnSpc>
            <a:spcBef>
              <a:spcPct val="0"/>
            </a:spcBef>
            <a:spcAft>
              <a:spcPct val="35000"/>
            </a:spcAft>
          </a:pPr>
          <a:r>
            <a:rPr lang="en-US" sz="3600" kern="1200" dirty="0" smtClean="0"/>
            <a:t> President’s site, blog, Twitter, YouTube,</a:t>
          </a:r>
        </a:p>
        <a:p>
          <a:pPr lvl="0" algn="ctr" defTabSz="1600200">
            <a:lnSpc>
              <a:spcPct val="90000"/>
            </a:lnSpc>
            <a:spcBef>
              <a:spcPct val="0"/>
            </a:spcBef>
            <a:spcAft>
              <a:spcPct val="35000"/>
            </a:spcAft>
          </a:pPr>
          <a:r>
            <a:rPr lang="en-US" sz="3600" kern="1200" dirty="0" smtClean="0"/>
            <a:t>Social bookmarking, mobile applications,</a:t>
          </a:r>
        </a:p>
        <a:p>
          <a:pPr lvl="0" algn="ctr" defTabSz="1600200">
            <a:lnSpc>
              <a:spcPct val="90000"/>
            </a:lnSpc>
            <a:spcBef>
              <a:spcPct val="0"/>
            </a:spcBef>
            <a:spcAft>
              <a:spcPct val="35000"/>
            </a:spcAft>
          </a:pPr>
          <a:r>
            <a:rPr lang="en-US" sz="3600" kern="1200" dirty="0" smtClean="0"/>
            <a:t>SMS,E-mail</a:t>
          </a:r>
          <a:r>
            <a:rPr lang="ru-RU" sz="3600" kern="1200" dirty="0" smtClean="0"/>
            <a:t> </a:t>
          </a:r>
          <a:endParaRPr lang="ru-RU" sz="3600" kern="1200" dirty="0"/>
        </a:p>
      </dsp:txBody>
      <dsp:txXfrm>
        <a:off x="0" y="3413175"/>
        <a:ext cx="9140990" cy="3444828"/>
      </dsp:txXfrm>
    </dsp:sp>
    <dsp:sp modelId="{75D815CE-15DE-4A89-917F-CFFCFDB3BBBD}">
      <dsp:nvSpPr>
        <dsp:cNvPr id="0" name=""/>
        <dsp:cNvSpPr/>
      </dsp:nvSpPr>
      <dsp:spPr>
        <a:xfrm>
          <a:off x="1945527" y="-1744146"/>
          <a:ext cx="5717302" cy="5717302"/>
        </a:xfrm>
        <a:custGeom>
          <a:avLst/>
          <a:gdLst/>
          <a:ahLst/>
          <a:cxnLst/>
          <a:rect l="0" t="0" r="0" b="0"/>
          <a:pathLst>
            <a:path>
              <a:moveTo>
                <a:pt x="957705" y="4993667"/>
              </a:moveTo>
              <a:arcTo wR="2858651" hR="2858651" stAng="7900847" swAng="950678"/>
            </a:path>
          </a:pathLst>
        </a:custGeom>
        <a:noFill/>
        <a:ln w="9525" cap="flat" cmpd="sng" algn="ctr">
          <a:solidFill>
            <a:schemeClr val="accent2">
              <a:hueOff val="3121013"/>
              <a:satOff val="-3893"/>
              <a:lumOff val="915"/>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 modelId="{E16C06F0-E634-4978-A90B-DC895EB8B4AE}">
      <dsp:nvSpPr>
        <dsp:cNvPr id="0" name=""/>
        <dsp:cNvSpPr/>
      </dsp:nvSpPr>
      <dsp:spPr>
        <a:xfrm>
          <a:off x="187418" y="1428740"/>
          <a:ext cx="3304459" cy="995527"/>
        </a:xfrm>
        <a:prstGeom prst="roundRect">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U.S. Citizens</a:t>
          </a:r>
          <a:endParaRPr lang="ru-RU" sz="3600" kern="1200" dirty="0"/>
        </a:p>
      </dsp:txBody>
      <dsp:txXfrm>
        <a:off x="187418" y="1428740"/>
        <a:ext cx="3304459" cy="995527"/>
      </dsp:txXfrm>
    </dsp:sp>
    <dsp:sp modelId="{98A25570-47FE-4A19-A4EB-AEA32ED9DE03}">
      <dsp:nvSpPr>
        <dsp:cNvPr id="0" name=""/>
        <dsp:cNvSpPr/>
      </dsp:nvSpPr>
      <dsp:spPr>
        <a:xfrm>
          <a:off x="1565167" y="1047482"/>
          <a:ext cx="5717302" cy="5717302"/>
        </a:xfrm>
        <a:custGeom>
          <a:avLst/>
          <a:gdLst/>
          <a:ahLst/>
          <a:cxnLst/>
          <a:rect l="0" t="0" r="0" b="0"/>
          <a:pathLst>
            <a:path>
              <a:moveTo>
                <a:pt x="1548877" y="317710"/>
              </a:moveTo>
              <a:arcTo wR="2858651" hR="2858651" stAng="14563821" swAng="480780"/>
            </a:path>
          </a:pathLst>
        </a:custGeom>
        <a:noFill/>
        <a:ln w="9525" cap="flat" cmpd="sng" algn="ctr">
          <a:solidFill>
            <a:schemeClr val="accent2">
              <a:hueOff val="4681519"/>
              <a:satOff val="-5839"/>
              <a:lumOff val="1373"/>
              <a:alphaOff val="0"/>
            </a:schemeClr>
          </a:solidFill>
          <a:prstDash val="solid"/>
          <a:tailEnd type="arrow"/>
        </a:ln>
        <a:effectLst/>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A4B8870-99AE-4E7F-AE61-B28A28E70ED8}"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7869A-10AF-409F-8692-08D1C149F10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4B8870-99AE-4E7F-AE61-B28A28E70ED8}"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7869A-10AF-409F-8692-08D1C149F10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4B8870-99AE-4E7F-AE61-B28A28E70ED8}"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7869A-10AF-409F-8692-08D1C149F10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4B8870-99AE-4E7F-AE61-B28A28E70ED8}"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7869A-10AF-409F-8692-08D1C149F10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A4B8870-99AE-4E7F-AE61-B28A28E70ED8}" type="datetimeFigureOut">
              <a:rPr lang="ru-RU" smtClean="0"/>
              <a:pPr/>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7869A-10AF-409F-8692-08D1C149F10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A4B8870-99AE-4E7F-AE61-B28A28E70ED8}" type="datetimeFigureOut">
              <a:rPr lang="ru-RU" smtClean="0"/>
              <a:pPr/>
              <a:t>14.10.2014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F7869A-10AF-409F-8692-08D1C149F10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A4B8870-99AE-4E7F-AE61-B28A28E70ED8}" type="datetimeFigureOut">
              <a:rPr lang="ru-RU" smtClean="0"/>
              <a:pPr/>
              <a:t>14.10.2014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F7869A-10AF-409F-8692-08D1C149F10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A4B8870-99AE-4E7F-AE61-B28A28E70ED8}" type="datetimeFigureOut">
              <a:rPr lang="ru-RU" smtClean="0"/>
              <a:pPr/>
              <a:t>14.10.2014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F7869A-10AF-409F-8692-08D1C149F10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4B8870-99AE-4E7F-AE61-B28A28E70ED8}" type="datetimeFigureOut">
              <a:rPr lang="ru-RU" smtClean="0"/>
              <a:pPr/>
              <a:t>14.10.2014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F7869A-10AF-409F-8692-08D1C149F10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4B8870-99AE-4E7F-AE61-B28A28E70ED8}" type="datetimeFigureOut">
              <a:rPr lang="ru-RU" smtClean="0"/>
              <a:pPr/>
              <a:t>14.10.2014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F7869A-10AF-409F-8692-08D1C149F10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4B8870-99AE-4E7F-AE61-B28A28E70ED8}" type="datetimeFigureOut">
              <a:rPr lang="ru-RU" smtClean="0"/>
              <a:pPr/>
              <a:t>14.10.2014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F7869A-10AF-409F-8692-08D1C149F10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B8870-99AE-4E7F-AE61-B28A28E70ED8}" type="datetimeFigureOut">
              <a:rPr lang="ru-RU" smtClean="0"/>
              <a:pPr/>
              <a:t>14.10.2014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7869A-10AF-409F-8692-08D1C149F10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frwebgate.access.gpo.gov/cgi-bin/leaving.cgi?from=exitkids.html&amp;to=http://www.defenselink.mil&amp;alias=The+Department+of+Defense&amp;log=linklog" TargetMode="External"/><Relationship Id="rId7" Type="http://schemas.openxmlformats.org/officeDocument/2006/relationships/image" Target="../media/image3.png"/><Relationship Id="rId2" Type="http://schemas.openxmlformats.org/officeDocument/2006/relationships/hyperlink" Target="http://frwebgate.access.gpo.gov/cgi-bin/leaving.cgi?from=exitkids.html&amp;to=http://www.ustreas.gov&amp;alias=The+Treasury+Department&amp;log=linklog" TargetMode="External"/><Relationship Id="rId1" Type="http://schemas.openxmlformats.org/officeDocument/2006/relationships/slideLayout" Target="../slideLayouts/slideLayout2.xml"/><Relationship Id="rId6" Type="http://schemas.openxmlformats.org/officeDocument/2006/relationships/hyperlink" Target="http://frwebgate.access.gpo.gov/cgi-bin/leaving.cgi?from=exitkids.html&amp;to=http://www.state.gov&amp;alias=The+State+Department&amp;log=linklog" TargetMode="External"/><Relationship Id="rId5" Type="http://schemas.openxmlformats.org/officeDocument/2006/relationships/hyperlink" Target="http://frwebgate.access.gpo.gov/cgi-bin/leaving.cgi?from=exitkids.html&amp;to=http://www.doi.gov&amp;alias=The+Department+of+the+Interior&amp;log=linklog" TargetMode="External"/><Relationship Id="rId10" Type="http://schemas.openxmlformats.org/officeDocument/2006/relationships/image" Target="../media/image6.png"/><Relationship Id="rId4" Type="http://schemas.openxmlformats.org/officeDocument/2006/relationships/hyperlink" Target="http://frwebgate.access.gpo.gov/cgi-bin/leaving.cgi?from=exitkids.html&amp;to=http://www.usdoj.gov&amp;alias=The+Justice+Department&amp;log=linklog" TargetMode="External"/><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hyperlink" Target="http://frwebgate.access.gpo.gov/cgi-bin/leaving.cgi?from=exitkids.html&amp;to=http://www.energy.gov&amp;alias=The+Department+of+Energy&amp;log=linklog" TargetMode="External"/><Relationship Id="rId13" Type="http://schemas.openxmlformats.org/officeDocument/2006/relationships/hyperlink" Target="http://frwebgate.access.gpo.gov/cgi-bin/leaving.cgi?from=exitkids.html&amp;to=http://www.doi.gov&amp;alias=The+Department+of+the+Interior&amp;log=linklog" TargetMode="External"/><Relationship Id="rId3" Type="http://schemas.openxmlformats.org/officeDocument/2006/relationships/hyperlink" Target="http://frwebgate.access.gpo.gov/cgi-bin/leaving.cgi?from=exitkids.html&amp;to=http://www.doc.gov&amp;alias=The+Department+of+Commerce&amp;log=linklog" TargetMode="External"/><Relationship Id="rId7" Type="http://schemas.openxmlformats.org/officeDocument/2006/relationships/hyperlink" Target="http://frwebgate.access.gpo.gov/cgi-bin/leaving.cgi?from=exitkids.html&amp;to=http://www.dot.gov&amp;alias=The+Department+of+Transportation&amp;log=linklog" TargetMode="External"/><Relationship Id="rId12" Type="http://schemas.openxmlformats.org/officeDocument/2006/relationships/hyperlink" Target="3%20Branches%20of%20gov.%20Screen%20Test.2003..doc" TargetMode="External"/><Relationship Id="rId2" Type="http://schemas.openxmlformats.org/officeDocument/2006/relationships/hyperlink" Target="http://frwebgate.access.gpo.gov/cgi-bin/leaving.cgi?from=exitkids.html&amp;to=http://www.usda.gov&amp;alias=The+Department+of+Agriculture&amp;log=linklog" TargetMode="Externa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frwebgate.access.gpo.gov/cgi-bin/leaving.cgi?from=exitkids.html&amp;to=http://www.hud.gov&amp;alias=The+Department+of+Housing+and+Urban+Development&amp;log=linklog" TargetMode="External"/><Relationship Id="rId11" Type="http://schemas.openxmlformats.org/officeDocument/2006/relationships/hyperlink" Target="http://frwebgate.access.gpo.gov/cgi-bin/leaving.cgi?from=exitkids.html&amp;to=http://www.dhs.gov/dhspublic/&amp;alias=The+Department+of+Homeland+Security&amp;log=linklog" TargetMode="External"/><Relationship Id="rId5" Type="http://schemas.openxmlformats.org/officeDocument/2006/relationships/hyperlink" Target="http://frwebgate.access.gpo.gov/cgi-bin/leaving.cgi?from=exitkids.html&amp;to=http://www.dhhs.gov&amp;alias=The+Department+of+Health+and+Human+Services&amp;log=linklog" TargetMode="External"/><Relationship Id="rId15" Type="http://schemas.openxmlformats.org/officeDocument/2006/relationships/image" Target="../media/image8.jpeg"/><Relationship Id="rId10" Type="http://schemas.openxmlformats.org/officeDocument/2006/relationships/hyperlink" Target="http://frwebgate.access.gpo.gov/cgi-bin/leaving.cgi?from=exitkids.html&amp;to=http://www.va.gov&amp;alias=The+Department+of+Veterans+Affairs&amp;log=linklog" TargetMode="External"/><Relationship Id="rId4" Type="http://schemas.openxmlformats.org/officeDocument/2006/relationships/hyperlink" Target="http://frwebgate.access.gpo.gov/cgi-bin/leaving.cgi?from=exitkids.html&amp;to=http://www.dol.gov&amp;alias=The+Department+of+Labor&amp;log=linklog" TargetMode="External"/><Relationship Id="rId9" Type="http://schemas.openxmlformats.org/officeDocument/2006/relationships/hyperlink" Target="http://frwebgate.access.gpo.gov/cgi-bin/leaving.cgi?from=exitkids.html&amp;to=http://www.ed.gov&amp;alias=The+Department+of+Education&amp;log=linklog" TargetMode="External"/><Relationship Id="rId1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whitehouse.gov/blog/2010/01/13/fighting-against-special-interests-and-public-interest-a-year-change" TargetMode="External"/><Relationship Id="rId2" Type="http://schemas.openxmlformats.org/officeDocument/2006/relationships/hyperlink" Target="http://www.whitehouse.gov/open/documents/open-government-directive" TargetMode="External"/><Relationship Id="rId1" Type="http://schemas.openxmlformats.org/officeDocument/2006/relationships/slideLayout" Target="../slideLayouts/slideLayout2.xml"/><Relationship Id="rId6" Type="http://schemas.openxmlformats.org/officeDocument/2006/relationships/hyperlink" Target="http://it.usaspending.gov/" TargetMode="External"/><Relationship Id="rId5" Type="http://schemas.openxmlformats.org/officeDocument/2006/relationships/hyperlink" Target="http://www.usaspending.gov/" TargetMode="External"/><Relationship Id="rId4" Type="http://schemas.openxmlformats.org/officeDocument/2006/relationships/hyperlink" Target="http://www.recovery.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whitehouse.gov/contac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merica.gov/publications/ejournalusa/1209.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usa.gov/" TargetMode="External"/><Relationship Id="rId3" Type="http://schemas.openxmlformats.org/officeDocument/2006/relationships/hyperlink" Target="http://business.gov/" TargetMode="External"/><Relationship Id="rId7" Type="http://schemas.openxmlformats.org/officeDocument/2006/relationships/hyperlink" Target="http://healthcare.gov/" TargetMode="External"/><Relationship Id="rId2" Type="http://schemas.openxmlformats.org/officeDocument/2006/relationships/hyperlink" Target="http://benefits.gov/" TargetMode="External"/><Relationship Id="rId1" Type="http://schemas.openxmlformats.org/officeDocument/2006/relationships/slideLayout" Target="../slideLayouts/slideLayout2.xml"/><Relationship Id="rId6" Type="http://schemas.openxmlformats.org/officeDocument/2006/relationships/hyperlink" Target="http://grants.gov/" TargetMode="External"/><Relationship Id="rId5" Type="http://schemas.openxmlformats.org/officeDocument/2006/relationships/hyperlink" Target="http://govloans.gov/" TargetMode="External"/><Relationship Id="rId4" Type="http://schemas.openxmlformats.org/officeDocument/2006/relationships/hyperlink" Target="http://disasterassistance.gov/"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thomas.loc.gov/cgi-bin/bdquery/z?d105:HR04328:|TOM:/bss/d105query.html" TargetMode="External"/><Relationship Id="rId2" Type="http://schemas.openxmlformats.org/officeDocument/2006/relationships/hyperlink" Target="http://thomas.loc.gov/cgi-bin/bdquery/z?d107:HR02458:|TOM:/bss/d107query.html|" TargetMode="External"/><Relationship Id="rId1" Type="http://schemas.openxmlformats.org/officeDocument/2006/relationships/slideLayout" Target="../slideLayouts/slideLayout2.xml"/><Relationship Id="rId6" Type="http://schemas.openxmlformats.org/officeDocument/2006/relationships/hyperlink" Target="http://thomas.loc.gov/cgi-bin/bdquery/z?d103:SN00020:|TOM:/bss/d103query.html" TargetMode="External"/><Relationship Id="rId5" Type="http://schemas.openxmlformats.org/officeDocument/2006/relationships/hyperlink" Target="http://thomas.loc.gov/cgi-bin/bdquery/z?d103:SN01587:|TOM:/bss/d103query.html" TargetMode="External"/><Relationship Id="rId4" Type="http://schemas.openxmlformats.org/officeDocument/2006/relationships/hyperlink" Target="http://www.cio.gov/Documents/it_management_reform_act_Feb_1996.html"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thomas.loc.gov/cgi-bin/bdquery/z?d107:HR02458:|TOM:/bss/d107query.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whitehouse.gov/omb/e-gov"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m.texas.gov/?utm_source=egovernment&amp;utm_medium=pressrelease&amp;utm_campaign=PR" TargetMode="External"/><Relationship Id="rId2" Type="http://schemas.openxmlformats.org/officeDocument/2006/relationships/hyperlink" Target="http://www.texas.gov/en/Pages/default.aspx" TargetMode="External"/><Relationship Id="rId1" Type="http://schemas.openxmlformats.org/officeDocument/2006/relationships/slideLayout" Target="../slideLayouts/slideLayout2.xml"/><Relationship Id="rId4" Type="http://schemas.openxmlformats.org/officeDocument/2006/relationships/hyperlink" Target="http://www.texas.gov/en/discover/Pages/driver.aspx?utm_source=egovernment&amp;utm_medium=pressrelease&amp;utm_campaign=PR"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cio.gov/pages.cfm/page/Our-Nations-First-Federal-CIO" TargetMode="External"/><Relationship Id="rId2" Type="http://schemas.openxmlformats.org/officeDocument/2006/relationships/hyperlink" Target="http://www.cio.gov/module.cfm/node/blogs/" TargetMode="External"/><Relationship Id="rId1" Type="http://schemas.openxmlformats.org/officeDocument/2006/relationships/slideLayout" Target="../slideLayouts/slideLayout2.xml"/><Relationship Id="rId5" Type="http://schemas.openxmlformats.org/officeDocument/2006/relationships/hyperlink" Target="http://www.data.gov/" TargetMode="External"/><Relationship Id="rId4" Type="http://schemas.openxmlformats.org/officeDocument/2006/relationships/hyperlink" Target="http://www.cio.gov/module.cfm/node/about/asec/4"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bensguide.gpo.gov/9-12/government/state/index.html" TargetMode="External"/><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hyperlink" Target="http://www.whitehouse.gov/" TargetMode="External"/><Relationship Id="rId5" Type="http://schemas.openxmlformats.org/officeDocument/2006/relationships/hyperlink" Target="http://www.usa.gov/" TargetMode="External"/><Relationship Id="rId4" Type="http://schemas.openxmlformats.org/officeDocument/2006/relationships/hyperlink" Target="http://www2.census.gov/geo/maps/general_ref/cousub_outline/cen2k_pgsz/pa_cosub.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2484438" y="188913"/>
            <a:ext cx="4537075" cy="1274762"/>
          </a:xfrm>
          <a:prstGeom prst="rect">
            <a:avLst/>
          </a:prstGeom>
          <a:solidFill>
            <a:srgbClr val="FFCC00"/>
          </a:solidFill>
          <a:ln w="9525">
            <a:noFill/>
            <a:miter lim="800000"/>
            <a:headEnd/>
            <a:tailEnd/>
          </a:ln>
        </p:spPr>
        <p:txBody>
          <a:bodyPr wrap="none" anchor="ctr"/>
          <a:lstStyle/>
          <a:p>
            <a:pPr algn="ctr"/>
            <a:r>
              <a:rPr lang="en-US" sz="5400" b="1" dirty="0"/>
              <a:t>Congress</a:t>
            </a:r>
            <a:endParaRPr lang="ru-RU" sz="5400" b="1" dirty="0"/>
          </a:p>
        </p:txBody>
      </p:sp>
      <p:sp>
        <p:nvSpPr>
          <p:cNvPr id="61443" name="Rectangle 5"/>
          <p:cNvSpPr>
            <a:spLocks noChangeArrowheads="1"/>
          </p:cNvSpPr>
          <p:nvPr/>
        </p:nvSpPr>
        <p:spPr bwMode="auto">
          <a:xfrm>
            <a:off x="900113" y="1844675"/>
            <a:ext cx="3671887" cy="4176713"/>
          </a:xfrm>
          <a:prstGeom prst="rect">
            <a:avLst/>
          </a:prstGeom>
          <a:solidFill>
            <a:srgbClr val="00CCFF"/>
          </a:solidFill>
          <a:ln w="9525">
            <a:noFill/>
            <a:miter lim="800000"/>
            <a:headEnd/>
            <a:tailEnd/>
          </a:ln>
        </p:spPr>
        <p:txBody>
          <a:bodyPr wrap="none" anchor="ctr"/>
          <a:lstStyle/>
          <a:p>
            <a:r>
              <a:rPr lang="en-US" sz="4000" b="1"/>
              <a:t>The House  of </a:t>
            </a:r>
          </a:p>
          <a:p>
            <a:r>
              <a:rPr lang="en-US" sz="4000" b="1"/>
              <a:t>Representatives</a:t>
            </a:r>
          </a:p>
          <a:p>
            <a:r>
              <a:rPr lang="en-US" sz="4000" b="1"/>
              <a:t>435 repr.</a:t>
            </a:r>
          </a:p>
          <a:p>
            <a:r>
              <a:rPr lang="en-US" sz="4000" b="1"/>
              <a:t>2-year term</a:t>
            </a:r>
          </a:p>
          <a:p>
            <a:r>
              <a:rPr lang="en-US" sz="4000" b="1"/>
              <a:t>20 committees</a:t>
            </a:r>
            <a:endParaRPr lang="ru-RU" sz="4000" b="1"/>
          </a:p>
        </p:txBody>
      </p:sp>
      <p:sp>
        <p:nvSpPr>
          <p:cNvPr id="61444" name="Rectangle 6"/>
          <p:cNvSpPr>
            <a:spLocks noChangeArrowheads="1"/>
          </p:cNvSpPr>
          <p:nvPr/>
        </p:nvSpPr>
        <p:spPr bwMode="auto">
          <a:xfrm>
            <a:off x="5508625" y="2349500"/>
            <a:ext cx="2808288" cy="3290888"/>
          </a:xfrm>
          <a:prstGeom prst="rect">
            <a:avLst/>
          </a:prstGeom>
          <a:solidFill>
            <a:srgbClr val="00CCFF"/>
          </a:solidFill>
          <a:ln w="9525">
            <a:noFill/>
            <a:miter lim="800000"/>
            <a:headEnd/>
            <a:tailEnd/>
          </a:ln>
        </p:spPr>
        <p:txBody>
          <a:bodyPr wrap="none" anchor="ctr"/>
          <a:lstStyle/>
          <a:p>
            <a:r>
              <a:rPr lang="en-US" sz="4000" b="1"/>
              <a:t>The Senate</a:t>
            </a:r>
          </a:p>
          <a:p>
            <a:r>
              <a:rPr lang="en-US" sz="4000" b="1"/>
              <a:t>100 </a:t>
            </a:r>
          </a:p>
          <a:p>
            <a:r>
              <a:rPr lang="en-US" sz="4000" b="1"/>
              <a:t>Senators</a:t>
            </a:r>
          </a:p>
          <a:p>
            <a:r>
              <a:rPr lang="en-US" sz="4000" b="1"/>
              <a:t>6-year term</a:t>
            </a:r>
          </a:p>
          <a:p>
            <a:r>
              <a:rPr lang="en-US" sz="4000" b="1"/>
              <a:t>16 commit.</a:t>
            </a:r>
            <a:endParaRPr lang="ru-RU" sz="4000" b="1"/>
          </a:p>
        </p:txBody>
      </p:sp>
      <p:sp>
        <p:nvSpPr>
          <p:cNvPr id="61445" name="Line 7"/>
          <p:cNvSpPr>
            <a:spLocks noChangeShapeType="1"/>
          </p:cNvSpPr>
          <p:nvPr/>
        </p:nvSpPr>
        <p:spPr bwMode="auto">
          <a:xfrm flipH="1">
            <a:off x="2700338" y="1268413"/>
            <a:ext cx="1223962" cy="936625"/>
          </a:xfrm>
          <a:prstGeom prst="line">
            <a:avLst/>
          </a:prstGeom>
          <a:noFill/>
          <a:ln w="76200">
            <a:solidFill>
              <a:schemeClr val="tx1"/>
            </a:solidFill>
            <a:round/>
            <a:headEnd/>
            <a:tailEnd type="triangle" w="med" len="med"/>
          </a:ln>
        </p:spPr>
        <p:txBody>
          <a:bodyPr anchor="ctr"/>
          <a:lstStyle/>
          <a:p>
            <a:endParaRPr lang="ru-RU"/>
          </a:p>
        </p:txBody>
      </p:sp>
      <p:sp>
        <p:nvSpPr>
          <p:cNvPr id="61446" name="Line 8"/>
          <p:cNvSpPr>
            <a:spLocks noChangeShapeType="1"/>
          </p:cNvSpPr>
          <p:nvPr/>
        </p:nvSpPr>
        <p:spPr bwMode="auto">
          <a:xfrm>
            <a:off x="5580063" y="1196975"/>
            <a:ext cx="1223962" cy="1223963"/>
          </a:xfrm>
          <a:prstGeom prst="line">
            <a:avLst/>
          </a:prstGeom>
          <a:noFill/>
          <a:ln w="76200">
            <a:solidFill>
              <a:schemeClr val="tx1"/>
            </a:solidFill>
            <a:round/>
            <a:headEnd/>
            <a:tailEnd type="triangle" w="med" len="med"/>
          </a:ln>
        </p:spPr>
        <p:txBody>
          <a:bodyPr anchor="ctr"/>
          <a:lstStyle/>
          <a:p>
            <a:endParaRPr lang="ru-RU"/>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endParaRPr lang="en-US" dirty="0"/>
          </a:p>
        </p:txBody>
      </p:sp>
      <p:sp>
        <p:nvSpPr>
          <p:cNvPr id="5" name="Номер слайда 4"/>
          <p:cNvSpPr>
            <a:spLocks noGrp="1"/>
          </p:cNvSpPr>
          <p:nvPr>
            <p:ph type="sldNum" sz="quarter" idx="11"/>
          </p:nvPr>
        </p:nvSpPr>
        <p:spPr/>
        <p:txBody>
          <a:bodyPr/>
          <a:lstStyle/>
          <a:p>
            <a:endParaRPr lang="en-US"/>
          </a:p>
          <a:p>
            <a:fld id="{5A230175-125D-4696-8A26-B96D7EEED27A}" type="slidenum">
              <a:rPr lang="en-US"/>
              <a:pPr/>
              <a:t>10</a:t>
            </a:fld>
            <a:endParaRPr lang="en-US"/>
          </a:p>
        </p:txBody>
      </p:sp>
      <p:sp>
        <p:nvSpPr>
          <p:cNvPr id="6146" name="Rectangle 2"/>
          <p:cNvSpPr>
            <a:spLocks noGrp="1" noChangeArrowheads="1"/>
          </p:cNvSpPr>
          <p:nvPr>
            <p:ph type="title"/>
          </p:nvPr>
        </p:nvSpPr>
        <p:spPr/>
        <p:txBody>
          <a:bodyPr/>
          <a:lstStyle/>
          <a:p>
            <a:r>
              <a:rPr lang="en-US" b="1" dirty="0" smtClean="0"/>
              <a:t>Lobbying </a:t>
            </a:r>
            <a:r>
              <a:rPr lang="en-US" b="1" dirty="0"/>
              <a:t>Tactics</a:t>
            </a:r>
          </a:p>
        </p:txBody>
      </p:sp>
      <p:sp>
        <p:nvSpPr>
          <p:cNvPr id="6147" name="Rectangle 3"/>
          <p:cNvSpPr>
            <a:spLocks noGrp="1" noChangeArrowheads="1"/>
          </p:cNvSpPr>
          <p:nvPr>
            <p:ph type="body" idx="1"/>
          </p:nvPr>
        </p:nvSpPr>
        <p:spPr/>
        <p:txBody>
          <a:bodyPr>
            <a:normAutofit/>
          </a:bodyPr>
          <a:lstStyle/>
          <a:p>
            <a:pPr lvl="1"/>
            <a:r>
              <a:rPr lang="en-US" dirty="0" smtClean="0"/>
              <a:t>A</a:t>
            </a:r>
            <a:r>
              <a:rPr lang="en-US" dirty="0"/>
              <a:t>.  In </a:t>
            </a:r>
            <a:r>
              <a:rPr lang="en-US" b="1" dirty="0"/>
              <a:t>direct lobbying,</a:t>
            </a:r>
            <a:r>
              <a:rPr lang="en-US" dirty="0"/>
              <a:t> a group’s representatives have direct contact with a policymaker. </a:t>
            </a:r>
          </a:p>
          <a:p>
            <a:pPr lvl="1"/>
            <a:r>
              <a:rPr lang="en-US" dirty="0" smtClean="0"/>
              <a:t>B</a:t>
            </a:r>
            <a:r>
              <a:rPr lang="en-US" dirty="0"/>
              <a:t>.  In </a:t>
            </a:r>
            <a:r>
              <a:rPr lang="en-US" b="1" dirty="0"/>
              <a:t>grassroots lobbying,</a:t>
            </a:r>
            <a:r>
              <a:rPr lang="en-US" dirty="0"/>
              <a:t> an interest group’s rank-and-file members, and possibly others outside the organization, try to influence government on some issue.</a:t>
            </a:r>
          </a:p>
          <a:p>
            <a:pPr lvl="1"/>
            <a:r>
              <a:rPr lang="en-US" dirty="0" smtClean="0"/>
              <a:t>C</a:t>
            </a:r>
            <a:r>
              <a:rPr lang="en-US" dirty="0"/>
              <a:t>.  </a:t>
            </a:r>
            <a:r>
              <a:rPr lang="en-US" b="1" dirty="0"/>
              <a:t>Information campaigns</a:t>
            </a:r>
            <a:r>
              <a:rPr lang="en-US" dirty="0"/>
              <a:t> are organized efforts to gain public backing by bringing the group’s views to the public’s attention.</a:t>
            </a:r>
          </a:p>
        </p:txBody>
      </p:sp>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endParaRPr lang="en-US" dirty="0"/>
          </a:p>
        </p:txBody>
      </p:sp>
      <p:sp>
        <p:nvSpPr>
          <p:cNvPr id="5" name="Номер слайда 4"/>
          <p:cNvSpPr>
            <a:spLocks noGrp="1"/>
          </p:cNvSpPr>
          <p:nvPr>
            <p:ph type="sldNum" sz="quarter" idx="11"/>
          </p:nvPr>
        </p:nvSpPr>
        <p:spPr/>
        <p:txBody>
          <a:bodyPr/>
          <a:lstStyle/>
          <a:p>
            <a:endParaRPr lang="en-US"/>
          </a:p>
          <a:p>
            <a:fld id="{7D397FCD-0625-4CDD-AF8B-F2C7525256C3}" type="slidenum">
              <a:rPr lang="en-US"/>
              <a:pPr/>
              <a:t>11</a:t>
            </a:fld>
            <a:endParaRPr lang="en-US"/>
          </a:p>
        </p:txBody>
      </p:sp>
      <p:sp>
        <p:nvSpPr>
          <p:cNvPr id="8194" name="Rectangle 2"/>
          <p:cNvSpPr>
            <a:spLocks noGrp="1" noChangeArrowheads="1"/>
          </p:cNvSpPr>
          <p:nvPr>
            <p:ph type="title"/>
          </p:nvPr>
        </p:nvSpPr>
        <p:spPr>
          <a:xfrm>
            <a:off x="457200" y="274638"/>
            <a:ext cx="8229600" cy="634082"/>
          </a:xfrm>
        </p:spPr>
        <p:txBody>
          <a:bodyPr>
            <a:normAutofit fontScale="90000"/>
          </a:bodyPr>
          <a:lstStyle/>
          <a:p>
            <a:r>
              <a:rPr lang="en-US" b="1" dirty="0" smtClean="0"/>
              <a:t>Interest </a:t>
            </a:r>
            <a:r>
              <a:rPr lang="en-US" b="1" dirty="0"/>
              <a:t>Groups and Bias</a:t>
            </a:r>
          </a:p>
        </p:txBody>
      </p:sp>
      <p:sp>
        <p:nvSpPr>
          <p:cNvPr id="8195" name="Rectangle 3"/>
          <p:cNvSpPr>
            <a:spLocks noGrp="1" noChangeArrowheads="1"/>
          </p:cNvSpPr>
          <p:nvPr>
            <p:ph type="body" idx="1"/>
          </p:nvPr>
        </p:nvSpPr>
        <p:spPr>
          <a:xfrm>
            <a:off x="457200" y="1052736"/>
            <a:ext cx="8229600" cy="5073427"/>
          </a:xfrm>
        </p:spPr>
        <p:txBody>
          <a:bodyPr>
            <a:normAutofit fontScale="92500" lnSpcReduction="10000"/>
          </a:bodyPr>
          <a:lstStyle/>
          <a:p>
            <a:pPr lvl="1" algn="just">
              <a:spcBef>
                <a:spcPts val="500"/>
              </a:spcBef>
              <a:spcAft>
                <a:spcPts val="600"/>
              </a:spcAft>
            </a:pPr>
            <a:r>
              <a:rPr lang="en-US" b="1" dirty="0" smtClean="0"/>
              <a:t>A</a:t>
            </a:r>
            <a:r>
              <a:rPr lang="en-US" b="1" dirty="0"/>
              <a:t>.  Lobbying can be evaluated through both the pluralist and </a:t>
            </a:r>
            <a:r>
              <a:rPr lang="en-US" b="1" dirty="0" err="1"/>
              <a:t>majoritarian</a:t>
            </a:r>
            <a:r>
              <a:rPr lang="en-US" b="1" dirty="0"/>
              <a:t> frameworks.</a:t>
            </a:r>
          </a:p>
          <a:p>
            <a:pPr lvl="2">
              <a:spcBef>
                <a:spcPts val="500"/>
              </a:spcBef>
              <a:spcAft>
                <a:spcPts val="600"/>
              </a:spcAft>
            </a:pPr>
            <a:r>
              <a:rPr lang="en-US" b="1" dirty="0"/>
              <a:t>1.  Evaluating fairness in the pluralist framework requires that we take account of significant interests in the population.</a:t>
            </a:r>
          </a:p>
          <a:p>
            <a:pPr lvl="2">
              <a:spcBef>
                <a:spcPts val="500"/>
              </a:spcBef>
              <a:spcAft>
                <a:spcPts val="600"/>
              </a:spcAft>
            </a:pPr>
            <a:r>
              <a:rPr lang="en-US" b="1" dirty="0"/>
              <a:t>2. The interest group system is tempered by the </a:t>
            </a:r>
            <a:r>
              <a:rPr lang="en-US" b="1" dirty="0" err="1"/>
              <a:t>majoritarianism</a:t>
            </a:r>
            <a:r>
              <a:rPr lang="en-US" b="1" dirty="0"/>
              <a:t> of elections: the party that wins an election will have more say than its opponent in granting interest groups access, and thus in giving them a voice in policymaking.</a:t>
            </a:r>
          </a:p>
          <a:p>
            <a:pPr lvl="2" algn="just">
              <a:spcBef>
                <a:spcPts val="500"/>
              </a:spcBef>
              <a:spcAft>
                <a:spcPts val="600"/>
              </a:spcAft>
            </a:pPr>
            <a:endParaRPr lang="en-US" b="1" dirty="0"/>
          </a:p>
          <a:p>
            <a:pPr lvl="1" algn="just">
              <a:spcBef>
                <a:spcPts val="500"/>
              </a:spcBef>
              <a:spcAft>
                <a:spcPts val="600"/>
              </a:spcAft>
            </a:pPr>
            <a:r>
              <a:rPr lang="en-US" b="1" dirty="0"/>
              <a:t>B.  Since elections are </a:t>
            </a:r>
            <a:r>
              <a:rPr lang="en-US" b="1" dirty="0" err="1"/>
              <a:t>majoritarian</a:t>
            </a:r>
            <a:r>
              <a:rPr lang="en-US" b="1" dirty="0"/>
              <a:t>, the party in power tends to have more say in policymaking.</a:t>
            </a:r>
          </a:p>
          <a:p>
            <a:pPr lvl="2" algn="just">
              <a:spcBef>
                <a:spcPts val="500"/>
              </a:spcBef>
              <a:spcAft>
                <a:spcPts val="600"/>
              </a:spcAft>
            </a:pPr>
            <a:endParaRPr lang="en-US" dirty="0"/>
          </a:p>
          <a:p>
            <a:endParaRPr lang="en-US" dirty="0"/>
          </a:p>
        </p:txBody>
      </p:sp>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endParaRPr lang="en-US" dirty="0"/>
          </a:p>
        </p:txBody>
      </p:sp>
      <p:sp>
        <p:nvSpPr>
          <p:cNvPr id="5" name="Номер слайда 4"/>
          <p:cNvSpPr>
            <a:spLocks noGrp="1"/>
          </p:cNvSpPr>
          <p:nvPr>
            <p:ph type="sldNum" sz="quarter" idx="11"/>
          </p:nvPr>
        </p:nvSpPr>
        <p:spPr/>
        <p:txBody>
          <a:bodyPr/>
          <a:lstStyle/>
          <a:p>
            <a:endParaRPr lang="en-US"/>
          </a:p>
          <a:p>
            <a:fld id="{E3C3E778-F0F8-409B-9F20-41CE709E609B}" type="slidenum">
              <a:rPr lang="en-US"/>
              <a:pPr/>
              <a:t>12</a:t>
            </a:fld>
            <a:endParaRPr lang="en-US"/>
          </a:p>
        </p:txBody>
      </p:sp>
      <p:sp>
        <p:nvSpPr>
          <p:cNvPr id="4098" name="Rectangle 2"/>
          <p:cNvSpPr>
            <a:spLocks noGrp="1" noChangeArrowheads="1"/>
          </p:cNvSpPr>
          <p:nvPr>
            <p:ph type="title"/>
          </p:nvPr>
        </p:nvSpPr>
        <p:spPr>
          <a:xfrm>
            <a:off x="395536" y="0"/>
            <a:ext cx="8229600" cy="1143000"/>
          </a:xfrm>
        </p:spPr>
        <p:txBody>
          <a:bodyPr/>
          <a:lstStyle/>
          <a:p>
            <a:r>
              <a:rPr lang="en-US" b="1" dirty="0" smtClean="0"/>
              <a:t>Electing </a:t>
            </a:r>
            <a:r>
              <a:rPr lang="en-US" b="1" dirty="0"/>
              <a:t>Congress</a:t>
            </a:r>
          </a:p>
        </p:txBody>
      </p:sp>
      <p:sp>
        <p:nvSpPr>
          <p:cNvPr id="4099" name="Rectangle 3"/>
          <p:cNvSpPr>
            <a:spLocks noGrp="1" noChangeArrowheads="1"/>
          </p:cNvSpPr>
          <p:nvPr>
            <p:ph type="body" idx="1"/>
          </p:nvPr>
        </p:nvSpPr>
        <p:spPr>
          <a:xfrm>
            <a:off x="395536" y="1196752"/>
            <a:ext cx="8229600" cy="5328592"/>
          </a:xfrm>
        </p:spPr>
        <p:txBody>
          <a:bodyPr>
            <a:normAutofit fontScale="77500" lnSpcReduction="20000"/>
          </a:bodyPr>
          <a:lstStyle/>
          <a:p>
            <a:pPr lvl="1"/>
            <a:r>
              <a:rPr lang="en-US" sz="3800" dirty="0" smtClean="0"/>
              <a:t>A</a:t>
            </a:r>
            <a:r>
              <a:rPr lang="en-US" sz="3800" dirty="0"/>
              <a:t>.  </a:t>
            </a:r>
            <a:r>
              <a:rPr lang="en-US" sz="3800" b="1" dirty="0">
                <a:solidFill>
                  <a:schemeClr val="tx2">
                    <a:lumMod val="60000"/>
                    <a:lumOff val="40000"/>
                  </a:schemeClr>
                </a:solidFill>
              </a:rPr>
              <a:t>Incumbents</a:t>
            </a:r>
            <a:r>
              <a:rPr lang="en-US" sz="3800" b="1" dirty="0"/>
              <a:t> have a very high rate of return to Congress.</a:t>
            </a:r>
          </a:p>
          <a:p>
            <a:pPr lvl="1"/>
            <a:r>
              <a:rPr lang="en-US" sz="3800" b="1" dirty="0" smtClean="0"/>
              <a:t>B</a:t>
            </a:r>
            <a:r>
              <a:rPr lang="en-US" sz="3800" b="1" dirty="0"/>
              <a:t>. Incumbents remain protected by district lines that are gerrymandered to protect incumbents or the dominant party.</a:t>
            </a:r>
          </a:p>
          <a:p>
            <a:pPr lvl="1"/>
            <a:r>
              <a:rPr lang="en-US" sz="3800" b="1" dirty="0" smtClean="0"/>
              <a:t>D</a:t>
            </a:r>
            <a:r>
              <a:rPr lang="en-US" sz="3800" b="1" dirty="0"/>
              <a:t>.  The members of Congress are not representative of the U.S. population in terms of demographics</a:t>
            </a:r>
            <a:r>
              <a:rPr lang="en-US" dirty="0"/>
              <a:t>. </a:t>
            </a:r>
            <a:endParaRPr lang="ru-RU" dirty="0" smtClean="0"/>
          </a:p>
          <a:p>
            <a:pPr lvl="1"/>
            <a:r>
              <a:rPr lang="en-US" sz="3100" b="1" dirty="0" smtClean="0"/>
              <a:t>All members of Congress live in two worlds. In Washington they spend time dealing with the great issues of national concern. But they also spend much of their time traveling back to their district or state, where they meet with constituents and give speeches to local groups.</a:t>
            </a:r>
          </a:p>
          <a:p>
            <a:pPr lvl="1"/>
            <a:endParaRPr lang="en-US" dirty="0"/>
          </a:p>
        </p:txBody>
      </p:sp>
    </p:spTree>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0"/>
            <a:ext cx="7772400" cy="1143000"/>
          </a:xfrm>
        </p:spPr>
        <p:txBody>
          <a:bodyPr>
            <a:normAutofit/>
          </a:bodyPr>
          <a:lstStyle/>
          <a:p>
            <a:pPr algn="ctr" eaLnBrk="1" fontAlgn="auto" hangingPunct="1">
              <a:spcAft>
                <a:spcPts val="0"/>
              </a:spcAft>
              <a:defRPr/>
            </a:pPr>
            <a:r>
              <a:rPr lang="en-US" sz="4000" b="1" dirty="0" smtClean="0">
                <a:solidFill>
                  <a:schemeClr val="accent2">
                    <a:lumMod val="75000"/>
                  </a:schemeClr>
                </a:solidFill>
                <a:effectLst>
                  <a:outerShdw blurRad="38100" dist="38100" dir="2700000" algn="tl">
                    <a:srgbClr val="C0C0C0"/>
                  </a:outerShdw>
                </a:effectLst>
              </a:rPr>
              <a:t>The oversight powers of Congress</a:t>
            </a:r>
            <a:endParaRPr lang="ru-RU" sz="4000" dirty="0" smtClean="0">
              <a:solidFill>
                <a:schemeClr val="accent2">
                  <a:lumMod val="75000"/>
                </a:schemeClr>
              </a:solidFill>
              <a:effectLst>
                <a:outerShdw blurRad="38100" dist="38100" dir="2700000" algn="tl">
                  <a:srgbClr val="C0C0C0"/>
                </a:outerShdw>
              </a:effectLst>
            </a:endParaRPr>
          </a:p>
        </p:txBody>
      </p:sp>
      <p:sp>
        <p:nvSpPr>
          <p:cNvPr id="28675" name="Rectangle 3"/>
          <p:cNvSpPr>
            <a:spLocks noGrp="1" noChangeArrowheads="1"/>
          </p:cNvSpPr>
          <p:nvPr>
            <p:ph idx="1"/>
          </p:nvPr>
        </p:nvSpPr>
        <p:spPr>
          <a:xfrm>
            <a:off x="323850" y="1268413"/>
            <a:ext cx="8496300" cy="5113337"/>
          </a:xfrm>
        </p:spPr>
        <p:txBody>
          <a:bodyPr/>
          <a:lstStyle/>
          <a:p>
            <a:pPr eaLnBrk="1" hangingPunct="1">
              <a:lnSpc>
                <a:spcPct val="90000"/>
              </a:lnSpc>
              <a:buClr>
                <a:srgbClr val="003399"/>
              </a:buClr>
              <a:buFont typeface="Wingdings" pitchFamily="2" charset="2"/>
              <a:buChar char="Ø"/>
            </a:pPr>
            <a:r>
              <a:rPr lang="en-US" sz="3600" b="1" smtClean="0">
                <a:solidFill>
                  <a:srgbClr val="003399"/>
                </a:solidFill>
              </a:rPr>
              <a:t>To </a:t>
            </a:r>
            <a:r>
              <a:rPr lang="ru-RU" sz="3600" b="1" smtClean="0">
                <a:solidFill>
                  <a:srgbClr val="003399"/>
                </a:solidFill>
              </a:rPr>
              <a:t>prevent waste and fraud; </a:t>
            </a:r>
            <a:endParaRPr lang="en-US" sz="3600" b="1" smtClean="0">
              <a:solidFill>
                <a:srgbClr val="003399"/>
              </a:solidFill>
            </a:endParaRPr>
          </a:p>
          <a:p>
            <a:pPr eaLnBrk="1" hangingPunct="1">
              <a:lnSpc>
                <a:spcPct val="90000"/>
              </a:lnSpc>
              <a:buClr>
                <a:srgbClr val="003399"/>
              </a:buClr>
              <a:buFont typeface="Wingdings" pitchFamily="2" charset="2"/>
              <a:buChar char="Ø"/>
            </a:pPr>
            <a:r>
              <a:rPr lang="en-US" sz="3600" b="1" smtClean="0">
                <a:solidFill>
                  <a:srgbClr val="003399"/>
                </a:solidFill>
              </a:rPr>
              <a:t>To </a:t>
            </a:r>
            <a:r>
              <a:rPr lang="ru-RU" sz="3600" b="1" smtClean="0">
                <a:solidFill>
                  <a:srgbClr val="003399"/>
                </a:solidFill>
              </a:rPr>
              <a:t>protect civil liberties and individual rights;</a:t>
            </a:r>
            <a:endParaRPr lang="en-US" sz="3600" b="1" smtClean="0">
              <a:solidFill>
                <a:srgbClr val="003399"/>
              </a:solidFill>
            </a:endParaRPr>
          </a:p>
          <a:p>
            <a:pPr eaLnBrk="1" hangingPunct="1">
              <a:lnSpc>
                <a:spcPct val="90000"/>
              </a:lnSpc>
              <a:buClr>
                <a:srgbClr val="003399"/>
              </a:buClr>
              <a:buFont typeface="Wingdings" pitchFamily="2" charset="2"/>
              <a:buChar char="Ø"/>
            </a:pPr>
            <a:r>
              <a:rPr lang="ru-RU" sz="3600" b="1" smtClean="0">
                <a:solidFill>
                  <a:srgbClr val="003399"/>
                </a:solidFill>
              </a:rPr>
              <a:t> </a:t>
            </a:r>
            <a:r>
              <a:rPr lang="en-US" sz="3600" b="1" smtClean="0">
                <a:solidFill>
                  <a:srgbClr val="003399"/>
                </a:solidFill>
              </a:rPr>
              <a:t>To </a:t>
            </a:r>
            <a:r>
              <a:rPr lang="ru-RU" sz="3600" b="1" smtClean="0">
                <a:solidFill>
                  <a:srgbClr val="003399"/>
                </a:solidFill>
              </a:rPr>
              <a:t>ensure executive compliance with the law; </a:t>
            </a:r>
            <a:endParaRPr lang="en-US" sz="3600" b="1" smtClean="0">
              <a:solidFill>
                <a:srgbClr val="003399"/>
              </a:solidFill>
            </a:endParaRPr>
          </a:p>
          <a:p>
            <a:pPr eaLnBrk="1" hangingPunct="1">
              <a:lnSpc>
                <a:spcPct val="90000"/>
              </a:lnSpc>
              <a:buClr>
                <a:srgbClr val="003399"/>
              </a:buClr>
              <a:buFont typeface="Wingdings" pitchFamily="2" charset="2"/>
              <a:buChar char="Ø"/>
            </a:pPr>
            <a:r>
              <a:rPr lang="en-US" sz="3600" b="1" smtClean="0">
                <a:solidFill>
                  <a:srgbClr val="003399"/>
                </a:solidFill>
              </a:rPr>
              <a:t>To </a:t>
            </a:r>
            <a:r>
              <a:rPr lang="ru-RU" sz="3600" b="1" smtClean="0">
                <a:solidFill>
                  <a:srgbClr val="003399"/>
                </a:solidFill>
              </a:rPr>
              <a:t>gather information for making laws and educating the public;</a:t>
            </a:r>
            <a:endParaRPr lang="en-US" sz="3600" b="1" smtClean="0">
              <a:solidFill>
                <a:srgbClr val="003399"/>
              </a:solidFill>
            </a:endParaRPr>
          </a:p>
          <a:p>
            <a:pPr eaLnBrk="1" hangingPunct="1">
              <a:lnSpc>
                <a:spcPct val="90000"/>
              </a:lnSpc>
              <a:buClr>
                <a:srgbClr val="003399"/>
              </a:buClr>
              <a:buFont typeface="Wingdings" pitchFamily="2" charset="2"/>
              <a:buChar char="Ø"/>
            </a:pPr>
            <a:r>
              <a:rPr lang="ru-RU" sz="3600" b="1" smtClean="0">
                <a:solidFill>
                  <a:srgbClr val="003399"/>
                </a:solidFill>
              </a:rPr>
              <a:t> </a:t>
            </a:r>
            <a:r>
              <a:rPr lang="en-US" sz="3600" b="1" smtClean="0">
                <a:solidFill>
                  <a:srgbClr val="003399"/>
                </a:solidFill>
              </a:rPr>
              <a:t>to </a:t>
            </a:r>
            <a:r>
              <a:rPr lang="ru-RU" sz="3600" b="1" smtClean="0">
                <a:solidFill>
                  <a:srgbClr val="003399"/>
                </a:solidFill>
              </a:rPr>
              <a:t>evaluate executive performance.</a:t>
            </a:r>
            <a:endParaRPr lang="en-US" sz="3600" b="1" smtClean="0">
              <a:solidFill>
                <a:srgbClr val="003399"/>
              </a:solidFill>
            </a:endParaRPr>
          </a:p>
          <a:p>
            <a:pPr eaLnBrk="1" hangingPunct="1">
              <a:lnSpc>
                <a:spcPct val="90000"/>
              </a:lnSpc>
              <a:buFontTx/>
              <a:buNone/>
            </a:pPr>
            <a:endParaRPr lang="ru-RU" sz="3600" b="1" smtClean="0">
              <a:solidFill>
                <a:srgbClr val="003399"/>
              </a:solidFill>
            </a:endParaRPr>
          </a:p>
          <a:p>
            <a:pPr eaLnBrk="1" hangingPunct="1">
              <a:lnSpc>
                <a:spcPct val="90000"/>
              </a:lnSpc>
              <a:buFontTx/>
              <a:buNone/>
            </a:pPr>
            <a:endParaRPr lang="ru-RU" sz="3600" b="1" smtClean="0">
              <a:solidFill>
                <a:srgbClr val="0033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up)">
                                      <p:cBhvr>
                                        <p:cTn id="7" dur="500"/>
                                        <p:tgtEl>
                                          <p:spTgt spid="28674"/>
                                        </p:tgtEl>
                                      </p:cBhvr>
                                    </p:animEffect>
                                  </p:childTnLst>
                                </p:cTn>
                              </p:par>
                            </p:childTnLst>
                          </p:cTn>
                        </p:par>
                        <p:par>
                          <p:cTn id="8" fill="hold">
                            <p:stCondLst>
                              <p:cond delay="500"/>
                            </p:stCondLst>
                            <p:childTnLst>
                              <p:par>
                                <p:cTn id="9" presetID="16" presetClass="entr" presetSubtype="42" fill="hold" grpId="0" nodeType="afterEffect">
                                  <p:stCondLst>
                                    <p:cond delay="2000"/>
                                  </p:stCondLst>
                                  <p:iterate type="wd">
                                    <p:tmPct val="100000"/>
                                  </p:iterate>
                                  <p:childTnLst>
                                    <p:set>
                                      <p:cBhvr>
                                        <p:cTn id="10" dur="1" fill="hold">
                                          <p:stCondLst>
                                            <p:cond delay="0"/>
                                          </p:stCondLst>
                                        </p:cTn>
                                        <p:tgtEl>
                                          <p:spTgt spid="28675">
                                            <p:txEl>
                                              <p:pRg st="0" end="0"/>
                                            </p:txEl>
                                          </p:spTgt>
                                        </p:tgtEl>
                                        <p:attrNameLst>
                                          <p:attrName>style.visibility</p:attrName>
                                        </p:attrNameLst>
                                      </p:cBhvr>
                                      <p:to>
                                        <p:strVal val="visible"/>
                                      </p:to>
                                    </p:set>
                                    <p:animEffect transition="in" filter="barn(outHorizontal)">
                                      <p:cBhvr>
                                        <p:cTn id="11" dur="300"/>
                                        <p:tgtEl>
                                          <p:spTgt spid="28675">
                                            <p:txEl>
                                              <p:pRg st="0" end="0"/>
                                            </p:txEl>
                                          </p:spTgt>
                                        </p:tgtEl>
                                      </p:cBhvr>
                                    </p:animEffect>
                                  </p:childTnLst>
                                </p:cTn>
                              </p:par>
                            </p:childTnLst>
                          </p:cTn>
                        </p:par>
                        <p:par>
                          <p:cTn id="12" fill="hold">
                            <p:stCondLst>
                              <p:cond delay="4600"/>
                            </p:stCondLst>
                            <p:childTnLst>
                              <p:par>
                                <p:cTn id="13" presetID="16" presetClass="entr" presetSubtype="42" fill="hold" grpId="0" nodeType="afterEffect">
                                  <p:stCondLst>
                                    <p:cond delay="2000"/>
                                  </p:stCondLst>
                                  <p:iterate type="wd">
                                    <p:tmPct val="100000"/>
                                  </p:iterate>
                                  <p:childTnLst>
                                    <p:set>
                                      <p:cBhvr>
                                        <p:cTn id="14" dur="1" fill="hold">
                                          <p:stCondLst>
                                            <p:cond delay="0"/>
                                          </p:stCondLst>
                                        </p:cTn>
                                        <p:tgtEl>
                                          <p:spTgt spid="28675">
                                            <p:txEl>
                                              <p:pRg st="1" end="1"/>
                                            </p:txEl>
                                          </p:spTgt>
                                        </p:tgtEl>
                                        <p:attrNameLst>
                                          <p:attrName>style.visibility</p:attrName>
                                        </p:attrNameLst>
                                      </p:cBhvr>
                                      <p:to>
                                        <p:strVal val="visible"/>
                                      </p:to>
                                    </p:set>
                                    <p:animEffect transition="in" filter="barn(outHorizontal)">
                                      <p:cBhvr>
                                        <p:cTn id="15" dur="300"/>
                                        <p:tgtEl>
                                          <p:spTgt spid="28675">
                                            <p:txEl>
                                              <p:pRg st="1" end="1"/>
                                            </p:txEl>
                                          </p:spTgt>
                                        </p:tgtEl>
                                      </p:cBhvr>
                                    </p:animEffect>
                                  </p:childTnLst>
                                </p:cTn>
                              </p:par>
                            </p:childTnLst>
                          </p:cTn>
                        </p:par>
                        <p:par>
                          <p:cTn id="16" fill="hold">
                            <p:stCondLst>
                              <p:cond delay="9000"/>
                            </p:stCondLst>
                            <p:childTnLst>
                              <p:par>
                                <p:cTn id="17" presetID="16" presetClass="entr" presetSubtype="42" fill="hold" grpId="0" nodeType="afterEffect">
                                  <p:stCondLst>
                                    <p:cond delay="2000"/>
                                  </p:stCondLst>
                                  <p:iterate type="wd">
                                    <p:tmPct val="100000"/>
                                  </p:iterate>
                                  <p:childTnLst>
                                    <p:set>
                                      <p:cBhvr>
                                        <p:cTn id="18" dur="1" fill="hold">
                                          <p:stCondLst>
                                            <p:cond delay="0"/>
                                          </p:stCondLst>
                                        </p:cTn>
                                        <p:tgtEl>
                                          <p:spTgt spid="28675">
                                            <p:txEl>
                                              <p:pRg st="2" end="2"/>
                                            </p:txEl>
                                          </p:spTgt>
                                        </p:tgtEl>
                                        <p:attrNameLst>
                                          <p:attrName>style.visibility</p:attrName>
                                        </p:attrNameLst>
                                      </p:cBhvr>
                                      <p:to>
                                        <p:strVal val="visible"/>
                                      </p:to>
                                    </p:set>
                                    <p:animEffect transition="in" filter="barn(outHorizontal)">
                                      <p:cBhvr>
                                        <p:cTn id="19" dur="300"/>
                                        <p:tgtEl>
                                          <p:spTgt spid="28675">
                                            <p:txEl>
                                              <p:pRg st="2" end="2"/>
                                            </p:txEl>
                                          </p:spTgt>
                                        </p:tgtEl>
                                      </p:cBhvr>
                                    </p:animEffect>
                                  </p:childTnLst>
                                </p:cTn>
                              </p:par>
                            </p:childTnLst>
                          </p:cTn>
                        </p:par>
                        <p:par>
                          <p:cTn id="20" fill="hold">
                            <p:stCondLst>
                              <p:cond delay="13700"/>
                            </p:stCondLst>
                            <p:childTnLst>
                              <p:par>
                                <p:cTn id="21" presetID="16" presetClass="entr" presetSubtype="42" fill="hold" grpId="0" nodeType="afterEffect">
                                  <p:stCondLst>
                                    <p:cond delay="2000"/>
                                  </p:stCondLst>
                                  <p:iterate type="wd">
                                    <p:tmPct val="100000"/>
                                  </p:iterate>
                                  <p:childTnLst>
                                    <p:set>
                                      <p:cBhvr>
                                        <p:cTn id="22" dur="1" fill="hold">
                                          <p:stCondLst>
                                            <p:cond delay="0"/>
                                          </p:stCondLst>
                                        </p:cTn>
                                        <p:tgtEl>
                                          <p:spTgt spid="28675">
                                            <p:txEl>
                                              <p:pRg st="3" end="3"/>
                                            </p:txEl>
                                          </p:spTgt>
                                        </p:tgtEl>
                                        <p:attrNameLst>
                                          <p:attrName>style.visibility</p:attrName>
                                        </p:attrNameLst>
                                      </p:cBhvr>
                                      <p:to>
                                        <p:strVal val="visible"/>
                                      </p:to>
                                    </p:set>
                                    <p:animEffect transition="in" filter="barn(outHorizontal)">
                                      <p:cBhvr>
                                        <p:cTn id="23" dur="300"/>
                                        <p:tgtEl>
                                          <p:spTgt spid="28675">
                                            <p:txEl>
                                              <p:pRg st="3" end="3"/>
                                            </p:txEl>
                                          </p:spTgt>
                                        </p:tgtEl>
                                      </p:cBhvr>
                                    </p:animEffect>
                                  </p:childTnLst>
                                </p:cTn>
                              </p:par>
                            </p:childTnLst>
                          </p:cTn>
                        </p:par>
                        <p:par>
                          <p:cTn id="24" fill="hold">
                            <p:stCondLst>
                              <p:cond delay="19000"/>
                            </p:stCondLst>
                            <p:childTnLst>
                              <p:par>
                                <p:cTn id="25" presetID="16" presetClass="entr" presetSubtype="42" fill="hold" grpId="0" nodeType="afterEffect">
                                  <p:stCondLst>
                                    <p:cond delay="2000"/>
                                  </p:stCondLst>
                                  <p:iterate type="wd">
                                    <p:tmPct val="100000"/>
                                  </p:iterate>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barn(outHorizontal)">
                                      <p:cBhvr>
                                        <p:cTn id="27" dur="3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advAuto="2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4213" y="260350"/>
            <a:ext cx="7772400" cy="1143000"/>
          </a:xfrm>
        </p:spPr>
        <p:txBody>
          <a:bodyPr>
            <a:normAutofit fontScale="90000"/>
          </a:bodyPr>
          <a:lstStyle/>
          <a:p>
            <a:pPr algn="ctr" eaLnBrk="1" fontAlgn="auto" hangingPunct="1">
              <a:spcAft>
                <a:spcPts val="0"/>
              </a:spcAft>
              <a:defRPr/>
            </a:pPr>
            <a:r>
              <a:rPr lang="en-US" b="1" dirty="0" smtClean="0">
                <a:solidFill>
                  <a:srgbClr val="003399"/>
                </a:solidFill>
              </a:rPr>
              <a:t>Congress's oversight functions take many forms:</a:t>
            </a:r>
            <a:br>
              <a:rPr lang="en-US" b="1" dirty="0" smtClean="0">
                <a:solidFill>
                  <a:srgbClr val="003399"/>
                </a:solidFill>
              </a:rPr>
            </a:br>
            <a:endParaRPr lang="ru-RU" b="1" dirty="0" smtClean="0">
              <a:solidFill>
                <a:srgbClr val="003399"/>
              </a:solidFill>
            </a:endParaRPr>
          </a:p>
        </p:txBody>
      </p:sp>
      <p:sp>
        <p:nvSpPr>
          <p:cNvPr id="52227" name="Rectangle 3"/>
          <p:cNvSpPr>
            <a:spLocks noGrp="1" noChangeArrowheads="1"/>
          </p:cNvSpPr>
          <p:nvPr>
            <p:ph idx="1"/>
          </p:nvPr>
        </p:nvSpPr>
        <p:spPr>
          <a:xfrm>
            <a:off x="323850" y="1314450"/>
            <a:ext cx="8424863" cy="5543550"/>
          </a:xfrm>
        </p:spPr>
        <p:txBody>
          <a:bodyPr>
            <a:normAutofit lnSpcReduction="10000"/>
          </a:bodyPr>
          <a:lstStyle/>
          <a:p>
            <a:pPr eaLnBrk="1" fontAlgn="auto" hangingPunct="1">
              <a:lnSpc>
                <a:spcPct val="80000"/>
              </a:lnSpc>
              <a:spcAft>
                <a:spcPts val="0"/>
              </a:spcAft>
              <a:buFont typeface="Wingdings" pitchFamily="2" charset="2"/>
              <a:buChar char="Ø"/>
              <a:defRPr/>
            </a:pPr>
            <a:r>
              <a:rPr lang="en-US" b="1" dirty="0" smtClean="0">
                <a:solidFill>
                  <a:srgbClr val="003399"/>
                </a:solidFill>
              </a:rPr>
              <a:t>Committee inquiries and hearings;</a:t>
            </a:r>
          </a:p>
          <a:p>
            <a:pPr eaLnBrk="1" fontAlgn="auto" hangingPunct="1">
              <a:lnSpc>
                <a:spcPct val="80000"/>
              </a:lnSpc>
              <a:spcAft>
                <a:spcPts val="0"/>
              </a:spcAft>
              <a:buFont typeface="Wingdings" pitchFamily="2" charset="2"/>
              <a:buChar char="Ø"/>
              <a:defRPr/>
            </a:pPr>
            <a:r>
              <a:rPr lang="en-US" b="1" dirty="0" smtClean="0">
                <a:solidFill>
                  <a:srgbClr val="003399"/>
                </a:solidFill>
              </a:rPr>
              <a:t>Formal consultations with and reports from the president;</a:t>
            </a:r>
          </a:p>
          <a:p>
            <a:pPr eaLnBrk="1" fontAlgn="auto" hangingPunct="1">
              <a:lnSpc>
                <a:spcPct val="80000"/>
              </a:lnSpc>
              <a:spcAft>
                <a:spcPts val="0"/>
              </a:spcAft>
              <a:buFont typeface="Wingdings" pitchFamily="2" charset="2"/>
              <a:buChar char="Ø"/>
              <a:defRPr/>
            </a:pPr>
            <a:r>
              <a:rPr lang="en-US" b="1" dirty="0" smtClean="0">
                <a:solidFill>
                  <a:srgbClr val="003399"/>
                </a:solidFill>
              </a:rPr>
              <a:t>Senate advice and consent for presidential nominations and for treaties;</a:t>
            </a:r>
          </a:p>
          <a:p>
            <a:pPr eaLnBrk="1" fontAlgn="auto" hangingPunct="1">
              <a:lnSpc>
                <a:spcPct val="80000"/>
              </a:lnSpc>
              <a:spcAft>
                <a:spcPts val="0"/>
              </a:spcAft>
              <a:buFont typeface="Wingdings" pitchFamily="2" charset="2"/>
              <a:buChar char="Ø"/>
              <a:defRPr/>
            </a:pPr>
            <a:r>
              <a:rPr lang="en-US" b="1" dirty="0" smtClean="0">
                <a:solidFill>
                  <a:srgbClr val="003399"/>
                </a:solidFill>
              </a:rPr>
              <a:t>House impeachment proceedings and subsequent Senate trials;</a:t>
            </a:r>
          </a:p>
          <a:p>
            <a:pPr eaLnBrk="1" fontAlgn="auto" hangingPunct="1">
              <a:lnSpc>
                <a:spcPct val="80000"/>
              </a:lnSpc>
              <a:spcAft>
                <a:spcPts val="0"/>
              </a:spcAft>
              <a:buFont typeface="Wingdings" pitchFamily="2" charset="2"/>
              <a:buChar char="Ø"/>
              <a:defRPr/>
            </a:pPr>
            <a:r>
              <a:rPr lang="en-US" b="1" dirty="0" smtClean="0">
                <a:solidFill>
                  <a:srgbClr val="003399"/>
                </a:solidFill>
              </a:rPr>
              <a:t>House and Senate proceedings under the 25 Amendment in the event that the president becomes disabled, or the office of the vice president falls vacant;</a:t>
            </a:r>
          </a:p>
          <a:p>
            <a:pPr eaLnBrk="1" fontAlgn="auto" hangingPunct="1">
              <a:lnSpc>
                <a:spcPct val="80000"/>
              </a:lnSpc>
              <a:spcAft>
                <a:spcPts val="0"/>
              </a:spcAft>
              <a:buFont typeface="Wingdings" pitchFamily="2" charset="2"/>
              <a:buChar char="Ø"/>
              <a:defRPr/>
            </a:pPr>
            <a:r>
              <a:rPr lang="en-US" b="1" dirty="0" smtClean="0">
                <a:solidFill>
                  <a:srgbClr val="003399"/>
                </a:solidFill>
              </a:rPr>
              <a:t>Informal meetings between legislators and executive officials</a:t>
            </a:r>
          </a:p>
          <a:p>
            <a:pPr eaLnBrk="1" fontAlgn="auto" hangingPunct="1">
              <a:lnSpc>
                <a:spcPct val="80000"/>
              </a:lnSpc>
              <a:spcAft>
                <a:spcPts val="0"/>
              </a:spcAft>
              <a:buFont typeface="Wingdings 2"/>
              <a:buChar char=""/>
              <a:defRPr/>
            </a:pPr>
            <a:endParaRPr lang="ru-RU" b="1" dirty="0" smtClean="0">
              <a:solidFill>
                <a:srgbClr val="003399"/>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96752"/>
            <a:ext cx="8229600" cy="1143000"/>
          </a:xfrm>
        </p:spPr>
        <p:txBody>
          <a:bodyPr>
            <a:normAutofit fontScale="90000"/>
          </a:bodyPr>
          <a:lstStyle/>
          <a:p>
            <a:pPr algn="ctr">
              <a:defRPr/>
            </a:pPr>
            <a:r>
              <a:rPr lang="en-US" b="1" dirty="0" smtClean="0"/>
              <a:t>The power of </a:t>
            </a:r>
            <a:r>
              <a:rPr lang="ru-RU" b="1" dirty="0" smtClean="0"/>
              <a:t>С</a:t>
            </a:r>
            <a:r>
              <a:rPr lang="en-US" b="1" dirty="0" err="1" smtClean="0"/>
              <a:t>ongress</a:t>
            </a:r>
            <a:r>
              <a:rPr lang="en-US" b="1" dirty="0" smtClean="0"/>
              <a:t> to watch the  other two branches is called:</a:t>
            </a:r>
            <a:r>
              <a:rPr lang="en-US" dirty="0" smtClean="0"/>
              <a:t/>
            </a:r>
            <a:br>
              <a:rPr lang="en-US" dirty="0" smtClean="0"/>
            </a:br>
            <a:endParaRPr lang="ru-RU" dirty="0"/>
          </a:p>
        </p:txBody>
      </p:sp>
      <p:sp>
        <p:nvSpPr>
          <p:cNvPr id="75779" name="Содержимое 2"/>
          <p:cNvSpPr>
            <a:spLocks noGrp="1"/>
          </p:cNvSpPr>
          <p:nvPr>
            <p:ph idx="1"/>
          </p:nvPr>
        </p:nvSpPr>
        <p:spPr>
          <a:xfrm>
            <a:off x="611560" y="2332038"/>
            <a:ext cx="7723187" cy="4525962"/>
          </a:xfrm>
        </p:spPr>
        <p:txBody>
          <a:bodyPr/>
          <a:lstStyle/>
          <a:p>
            <a:pPr marL="514350" indent="-514350">
              <a:buFont typeface="Franklin Gothic Medium" pitchFamily="34" charset="0"/>
              <a:buAutoNum type="alphaUcPeriod"/>
            </a:pPr>
            <a:r>
              <a:rPr lang="en-US" sz="4000" b="1" dirty="0" smtClean="0"/>
              <a:t>The power of oversight review</a:t>
            </a:r>
          </a:p>
          <a:p>
            <a:pPr marL="514350" indent="-514350">
              <a:buFont typeface="Franklin Gothic Medium" pitchFamily="34" charset="0"/>
              <a:buAutoNum type="alphaUcPeriod"/>
            </a:pPr>
            <a:r>
              <a:rPr lang="en-US" sz="4000" b="1" dirty="0" smtClean="0"/>
              <a:t>The power of judicial review</a:t>
            </a:r>
          </a:p>
          <a:p>
            <a:pPr marL="514350" indent="-514350">
              <a:buFont typeface="Franklin Gothic Medium" pitchFamily="34" charset="0"/>
              <a:buAutoNum type="alphaUcPeriod"/>
            </a:pPr>
            <a:r>
              <a:rPr lang="en-US" sz="4000" b="1" dirty="0" smtClean="0"/>
              <a:t>The power of exclusive review</a:t>
            </a:r>
            <a:endParaRPr lang="ru-RU" sz="4000" b="1" dirty="0" smtClean="0"/>
          </a:p>
        </p:txBody>
      </p:sp>
      <p:sp>
        <p:nvSpPr>
          <p:cNvPr id="4" name="Управляющая кнопка: справка 3">
            <a:hlinkClick r:id="" action="ppaction://noaction" highlightClick="1"/>
          </p:cNvPr>
          <p:cNvSpPr/>
          <p:nvPr/>
        </p:nvSpPr>
        <p:spPr>
          <a:xfrm>
            <a:off x="0" y="0"/>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en-US" b="1" dirty="0" smtClean="0"/>
              <a:t>Federalism</a:t>
            </a:r>
            <a:endParaRPr lang="ru-RU" b="1" dirty="0"/>
          </a:p>
        </p:txBody>
      </p:sp>
      <p:sp>
        <p:nvSpPr>
          <p:cNvPr id="3" name="Содержимое 2"/>
          <p:cNvSpPr>
            <a:spLocks noGrp="1"/>
          </p:cNvSpPr>
          <p:nvPr>
            <p:ph idx="1"/>
          </p:nvPr>
        </p:nvSpPr>
        <p:spPr/>
        <p:txBody>
          <a:bodyPr/>
          <a:lstStyle/>
          <a:p>
            <a:pPr eaLnBrk="1" hangingPunct="1">
              <a:defRPr/>
            </a:pPr>
            <a:r>
              <a:rPr lang="en-US" b="1" dirty="0" smtClean="0"/>
              <a:t>Federalism according to founding fathers is based on:</a:t>
            </a:r>
            <a:br>
              <a:rPr lang="en-US" b="1" dirty="0" smtClean="0"/>
            </a:br>
            <a:r>
              <a:rPr lang="en-US" b="1" dirty="0" smtClean="0"/>
              <a:t>A. absolute sovereignty for the states and concurrent powers</a:t>
            </a:r>
            <a:br>
              <a:rPr lang="en-US" b="1" dirty="0" smtClean="0"/>
            </a:br>
            <a:r>
              <a:rPr lang="en-US" b="1" dirty="0" smtClean="0"/>
              <a:t>B. “residual sovereignty”  and concrete powers</a:t>
            </a:r>
            <a:br>
              <a:rPr lang="en-US" b="1" dirty="0" smtClean="0"/>
            </a:br>
            <a:r>
              <a:rPr lang="en-US" b="1" dirty="0" smtClean="0"/>
              <a:t>C. residual sovereignty and concurrent powers</a:t>
            </a:r>
            <a:endParaRPr lang="ru-RU" b="1" dirty="0"/>
          </a:p>
        </p:txBody>
      </p:sp>
      <p:sp>
        <p:nvSpPr>
          <p:cNvPr id="4" name="Управляющая кнопка: справка 3">
            <a:hlinkClick r:id="" action="ppaction://noaction" highlightClick="1"/>
          </p:cNvPr>
          <p:cNvSpPr/>
          <p:nvPr/>
        </p:nvSpPr>
        <p:spPr>
          <a:xfrm>
            <a:off x="0" y="0"/>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686800" cy="838200"/>
          </a:xfrm>
        </p:spPr>
        <p:txBody>
          <a:bodyPr>
            <a:normAutofit fontScale="90000"/>
          </a:bodyPr>
          <a:lstStyle/>
          <a:p>
            <a:pPr algn="ctr">
              <a:defRPr/>
            </a:pPr>
            <a:r>
              <a:rPr lang="en-US" b="1" dirty="0" smtClean="0"/>
              <a:t>Which of the following are not concurrent powers:</a:t>
            </a:r>
            <a:r>
              <a:rPr lang="ru-RU" b="1" dirty="0" smtClean="0"/>
              <a:t/>
            </a:r>
            <a:br>
              <a:rPr lang="ru-RU" b="1" dirty="0" smtClean="0"/>
            </a:br>
            <a:endParaRPr lang="ru-RU" b="1" dirty="0"/>
          </a:p>
        </p:txBody>
      </p:sp>
      <p:sp>
        <p:nvSpPr>
          <p:cNvPr id="3" name="Содержимое 2"/>
          <p:cNvSpPr>
            <a:spLocks noGrp="1"/>
          </p:cNvSpPr>
          <p:nvPr>
            <p:ph idx="1"/>
          </p:nvPr>
        </p:nvSpPr>
        <p:spPr>
          <a:xfrm>
            <a:off x="755576" y="2636912"/>
            <a:ext cx="7416800" cy="4886325"/>
          </a:xfrm>
        </p:spPr>
        <p:txBody>
          <a:bodyPr/>
          <a:lstStyle/>
          <a:p>
            <a:pPr marL="514350" indent="-514350">
              <a:buFont typeface="+mj-lt"/>
              <a:buAutoNum type="alphaUcPeriod"/>
              <a:defRPr/>
            </a:pPr>
            <a:r>
              <a:rPr lang="en-US" sz="3600" b="1" cap="all" dirty="0" smtClean="0">
                <a:latin typeface="+mj-lt"/>
              </a:rPr>
              <a:t>Tax and collect taxes </a:t>
            </a:r>
            <a:endParaRPr lang="ru-RU" sz="3600" b="1" cap="all" dirty="0" smtClean="0">
              <a:latin typeface="+mj-lt"/>
            </a:endParaRPr>
          </a:p>
          <a:p>
            <a:pPr marL="514350" indent="-514350">
              <a:buFont typeface="+mj-lt"/>
              <a:buAutoNum type="alphaUcPeriod"/>
              <a:defRPr/>
            </a:pPr>
            <a:r>
              <a:rPr lang="en-US" sz="3600" b="1" cap="all" dirty="0" smtClean="0">
                <a:latin typeface="+mj-lt"/>
              </a:rPr>
              <a:t>Make and enforce laws </a:t>
            </a:r>
            <a:endParaRPr lang="ru-RU" sz="3600" b="1" cap="all" dirty="0" smtClean="0">
              <a:latin typeface="+mj-lt"/>
            </a:endParaRPr>
          </a:p>
          <a:p>
            <a:pPr marL="514350" indent="-514350">
              <a:buFont typeface="+mj-lt"/>
              <a:buAutoNum type="alphaUcPeriod"/>
              <a:defRPr/>
            </a:pPr>
            <a:r>
              <a:rPr lang="ru-RU" sz="3600" b="1" dirty="0" err="1" smtClean="0">
                <a:latin typeface="+mj-lt"/>
              </a:rPr>
              <a:t>Conduct</a:t>
            </a:r>
            <a:r>
              <a:rPr lang="ru-RU" sz="3600" b="1" dirty="0" smtClean="0">
                <a:latin typeface="+mj-lt"/>
              </a:rPr>
              <a:t> </a:t>
            </a:r>
            <a:r>
              <a:rPr lang="ru-RU" sz="3600" b="1" dirty="0" err="1" smtClean="0">
                <a:latin typeface="+mj-lt"/>
              </a:rPr>
              <a:t>foreign</a:t>
            </a:r>
            <a:r>
              <a:rPr lang="ru-RU" sz="3600" b="1" dirty="0" smtClean="0">
                <a:latin typeface="+mj-lt"/>
              </a:rPr>
              <a:t> </a:t>
            </a:r>
            <a:r>
              <a:rPr lang="ru-RU" sz="3600" b="1" dirty="0" err="1" smtClean="0">
                <a:latin typeface="+mj-lt"/>
              </a:rPr>
              <a:t>affairs</a:t>
            </a:r>
            <a:r>
              <a:rPr lang="ru-RU" sz="3600" b="1" dirty="0" smtClean="0">
                <a:latin typeface="+mj-lt"/>
              </a:rPr>
              <a:t> </a:t>
            </a:r>
            <a:endParaRPr lang="ru-RU" sz="3600" b="1" dirty="0">
              <a:latin typeface="+mj-lt"/>
            </a:endParaRPr>
          </a:p>
        </p:txBody>
      </p:sp>
      <p:sp>
        <p:nvSpPr>
          <p:cNvPr id="4" name="Управляющая кнопка: справка 3">
            <a:hlinkClick r:id="" action="ppaction://noaction" highlightClick="1"/>
          </p:cNvPr>
          <p:cNvSpPr/>
          <p:nvPr/>
        </p:nvSpPr>
        <p:spPr>
          <a:xfrm>
            <a:off x="0" y="0"/>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24744"/>
            <a:ext cx="8686800" cy="838200"/>
          </a:xfrm>
        </p:spPr>
        <p:txBody>
          <a:bodyPr>
            <a:normAutofit fontScale="90000"/>
          </a:bodyPr>
          <a:lstStyle/>
          <a:p>
            <a:pPr algn="ctr">
              <a:defRPr/>
            </a:pPr>
            <a:r>
              <a:rPr lang="en-US" b="1" dirty="0" smtClean="0"/>
              <a:t>The system of checks and balances helps</a:t>
            </a:r>
            <a:r>
              <a:rPr lang="en-US" dirty="0" smtClean="0"/>
              <a:t>:</a:t>
            </a:r>
            <a:endParaRPr lang="ru-RU" dirty="0"/>
          </a:p>
        </p:txBody>
      </p:sp>
      <p:sp>
        <p:nvSpPr>
          <p:cNvPr id="3" name="Содержимое 2"/>
          <p:cNvSpPr>
            <a:spLocks noGrp="1"/>
          </p:cNvSpPr>
          <p:nvPr>
            <p:ph idx="1"/>
          </p:nvPr>
        </p:nvSpPr>
        <p:spPr>
          <a:xfrm>
            <a:off x="467544" y="2332037"/>
            <a:ext cx="8229600" cy="4525963"/>
          </a:xfrm>
        </p:spPr>
        <p:txBody>
          <a:bodyPr/>
          <a:lstStyle/>
          <a:p>
            <a:pPr marL="514350" indent="-514350">
              <a:buFont typeface="+mj-lt"/>
              <a:buAutoNum type="alphaUcPeriod"/>
              <a:defRPr/>
            </a:pPr>
            <a:r>
              <a:rPr lang="en-US" sz="4000" b="1" dirty="0" smtClean="0">
                <a:solidFill>
                  <a:schemeClr val="tx2">
                    <a:lumMod val="75000"/>
                  </a:schemeClr>
                </a:solidFill>
                <a:effectLst>
                  <a:outerShdw blurRad="38100" dist="38100" dir="2700000" algn="tl">
                    <a:srgbClr val="C0C0C0"/>
                  </a:outerShdw>
                </a:effectLst>
              </a:rPr>
              <a:t>to avoid the tyranny of concentrated power</a:t>
            </a:r>
          </a:p>
          <a:p>
            <a:pPr marL="514350" indent="-514350">
              <a:buFont typeface="+mj-lt"/>
              <a:buAutoNum type="alphaUcPeriod"/>
              <a:defRPr/>
            </a:pPr>
            <a:r>
              <a:rPr lang="en-US" sz="4000" b="1" dirty="0" smtClean="0">
                <a:solidFill>
                  <a:schemeClr val="tx2">
                    <a:lumMod val="75000"/>
                  </a:schemeClr>
                </a:solidFill>
              </a:rPr>
              <a:t>to </a:t>
            </a:r>
            <a:r>
              <a:rPr lang="ru-RU" sz="4000" b="1" dirty="0" err="1" smtClean="0">
                <a:solidFill>
                  <a:schemeClr val="tx2">
                    <a:lumMod val="75000"/>
                  </a:schemeClr>
                </a:solidFill>
              </a:rPr>
              <a:t>debate</a:t>
            </a:r>
            <a:r>
              <a:rPr lang="ru-RU" sz="4000" b="1" dirty="0" smtClean="0">
                <a:solidFill>
                  <a:schemeClr val="tx2">
                    <a:lumMod val="75000"/>
                  </a:schemeClr>
                </a:solidFill>
              </a:rPr>
              <a:t> </a:t>
            </a:r>
            <a:r>
              <a:rPr lang="ru-RU" sz="4000" b="1" dirty="0" err="1" smtClean="0">
                <a:solidFill>
                  <a:schemeClr val="tx2">
                    <a:lumMod val="75000"/>
                  </a:schemeClr>
                </a:solidFill>
              </a:rPr>
              <a:t>and</a:t>
            </a:r>
            <a:r>
              <a:rPr lang="ru-RU" sz="4000" b="1" dirty="0" smtClean="0">
                <a:solidFill>
                  <a:schemeClr val="tx2">
                    <a:lumMod val="75000"/>
                  </a:schemeClr>
                </a:solidFill>
              </a:rPr>
              <a:t> </a:t>
            </a:r>
            <a:r>
              <a:rPr lang="ru-RU" sz="4000" b="1" dirty="0" err="1" smtClean="0">
                <a:solidFill>
                  <a:schemeClr val="tx2">
                    <a:lumMod val="75000"/>
                  </a:schemeClr>
                </a:solidFill>
              </a:rPr>
              <a:t>vote</a:t>
            </a:r>
            <a:r>
              <a:rPr lang="en-US" sz="4000" b="1" dirty="0" smtClean="0">
                <a:solidFill>
                  <a:schemeClr val="tx2">
                    <a:lumMod val="75000"/>
                  </a:schemeClr>
                </a:solidFill>
              </a:rPr>
              <a:t> bills</a:t>
            </a:r>
          </a:p>
          <a:p>
            <a:pPr marL="514350" indent="-514350">
              <a:buFont typeface="+mj-lt"/>
              <a:buAutoNum type="alphaUcPeriod"/>
              <a:defRPr/>
            </a:pPr>
            <a:r>
              <a:rPr lang="en-GB" sz="4000" b="1" dirty="0" smtClean="0">
                <a:solidFill>
                  <a:schemeClr val="tx2">
                    <a:lumMod val="75000"/>
                  </a:schemeClr>
                </a:solidFill>
              </a:rPr>
              <a:t>to specify the powers and duties of each branch of government</a:t>
            </a:r>
            <a:endParaRPr lang="en-US" sz="4000" b="1" dirty="0" smtClean="0">
              <a:solidFill>
                <a:schemeClr val="tx2">
                  <a:lumMod val="75000"/>
                </a:schemeClr>
              </a:solidFill>
            </a:endParaRPr>
          </a:p>
          <a:p>
            <a:pPr marL="514350" indent="-514350">
              <a:buFont typeface="+mj-lt"/>
              <a:buAutoNum type="alphaUcPeriod"/>
              <a:defRPr/>
            </a:pPr>
            <a:endParaRPr lang="en-US" sz="4000" b="1" dirty="0" smtClean="0">
              <a:solidFill>
                <a:schemeClr val="tx2">
                  <a:lumMod val="75000"/>
                </a:schemeClr>
              </a:solidFill>
              <a:effectLst>
                <a:outerShdw blurRad="38100" dist="38100" dir="2700000" algn="tl">
                  <a:srgbClr val="C0C0C0"/>
                </a:outerShdw>
              </a:effectLst>
            </a:endParaRPr>
          </a:p>
          <a:p>
            <a:pPr marL="514350" indent="-514350">
              <a:buFont typeface="+mj-lt"/>
              <a:buAutoNum type="alphaUcPeriod"/>
              <a:defRPr/>
            </a:pPr>
            <a:endParaRPr lang="ru-RU" dirty="0">
              <a:solidFill>
                <a:schemeClr val="tx2">
                  <a:lumMod val="75000"/>
                </a:schemeClr>
              </a:solidFill>
            </a:endParaRPr>
          </a:p>
        </p:txBody>
      </p:sp>
      <p:sp>
        <p:nvSpPr>
          <p:cNvPr id="4" name="Управляющая кнопка: справка 3">
            <a:hlinkClick r:id="" action="ppaction://noaction" highlightClick="1"/>
          </p:cNvPr>
          <p:cNvSpPr/>
          <p:nvPr/>
        </p:nvSpPr>
        <p:spPr>
          <a:xfrm>
            <a:off x="0" y="0"/>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1" descr=" Aerial view of the Oval Offic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4" name="Rectangle 2"/>
          <p:cNvSpPr>
            <a:spLocks noGrp="1" noChangeArrowheads="1"/>
          </p:cNvSpPr>
          <p:nvPr>
            <p:ph type="title"/>
          </p:nvPr>
        </p:nvSpPr>
        <p:spPr>
          <a:xfrm>
            <a:off x="900113" y="765175"/>
            <a:ext cx="7265987" cy="1123950"/>
          </a:xfrm>
        </p:spPr>
        <p:txBody>
          <a:bodyPr/>
          <a:lstStyle/>
          <a:p>
            <a:pPr eaLnBrk="1" hangingPunct="1"/>
            <a:r>
              <a:rPr lang="en-US" sz="4000" b="1" smtClean="0">
                <a:solidFill>
                  <a:schemeClr val="bg1"/>
                </a:solidFill>
              </a:rPr>
              <a:t>The Executive Branch</a:t>
            </a:r>
            <a:endParaRPr lang="ru-RU" sz="4000" b="1" smtClean="0">
              <a:solidFill>
                <a:schemeClr val="bg1"/>
              </a:solidFill>
            </a:endParaRPr>
          </a:p>
        </p:txBody>
      </p:sp>
      <p:sp>
        <p:nvSpPr>
          <p:cNvPr id="18435" name="Rectangle 3"/>
          <p:cNvSpPr>
            <a:spLocks noGrp="1" noChangeArrowheads="1"/>
          </p:cNvSpPr>
          <p:nvPr>
            <p:ph idx="1"/>
          </p:nvPr>
        </p:nvSpPr>
        <p:spPr>
          <a:xfrm>
            <a:off x="1042988" y="1700213"/>
            <a:ext cx="7772400" cy="4114800"/>
          </a:xfrm>
        </p:spPr>
        <p:txBody>
          <a:bodyPr/>
          <a:lstStyle/>
          <a:p>
            <a:pPr eaLnBrk="1" hangingPunct="1">
              <a:buFontTx/>
              <a:buNone/>
            </a:pPr>
            <a:r>
              <a:rPr lang="en-US" b="1" smtClean="0">
                <a:solidFill>
                  <a:schemeClr val="bg1"/>
                </a:solidFill>
              </a:rPr>
              <a:t>It is responsible for administering the laws passed by Congress</a:t>
            </a:r>
          </a:p>
          <a:p>
            <a:pPr eaLnBrk="1" hangingPunct="1">
              <a:buFontTx/>
              <a:buNone/>
            </a:pPr>
            <a:r>
              <a:rPr lang="ru-RU" b="1" smtClean="0">
                <a:solidFill>
                  <a:srgbClr val="003399"/>
                </a:solidFill>
                <a:latin typeface="Verdana" pitchFamily="34" charset="0"/>
              </a:rPr>
              <a:t> </a:t>
            </a:r>
            <a:endParaRPr lang="en-US" b="1" smtClean="0">
              <a:solidFill>
                <a:srgbClr val="003399"/>
              </a:solidFill>
            </a:endParaRPr>
          </a:p>
          <a:p>
            <a:pPr eaLnBrk="1" hangingPunct="1">
              <a:buFontTx/>
              <a:buNone/>
            </a:pPr>
            <a:endParaRPr lang="ru-RU" b="1" smtClean="0">
              <a:solidFill>
                <a:srgbClr val="003399"/>
              </a:solidFill>
            </a:endParaRPr>
          </a:p>
        </p:txBody>
      </p:sp>
      <p:grpSp>
        <p:nvGrpSpPr>
          <p:cNvPr id="2" name="Group 4"/>
          <p:cNvGrpSpPr>
            <a:grpSpLocks/>
          </p:cNvGrpSpPr>
          <p:nvPr/>
        </p:nvGrpSpPr>
        <p:grpSpPr bwMode="auto">
          <a:xfrm>
            <a:off x="1524000" y="2286000"/>
            <a:ext cx="5634038" cy="1920875"/>
            <a:chOff x="0" y="0"/>
            <a:chExt cx="3549" cy="1210"/>
          </a:xfrm>
        </p:grpSpPr>
        <p:sp>
          <p:nvSpPr>
            <p:cNvPr id="3078" name="Rectangle 5"/>
            <p:cNvSpPr>
              <a:spLocks noChangeArrowheads="1"/>
            </p:cNvSpPr>
            <p:nvPr/>
          </p:nvSpPr>
          <p:spPr bwMode="auto">
            <a:xfrm>
              <a:off x="0" y="0"/>
              <a:ext cx="3549" cy="0"/>
            </a:xfrm>
            <a:prstGeom prst="rect">
              <a:avLst/>
            </a:prstGeom>
            <a:noFill/>
            <a:ln w="9525">
              <a:noFill/>
              <a:miter lim="800000"/>
              <a:headEnd/>
              <a:tailEnd/>
            </a:ln>
          </p:spPr>
          <p:txBody>
            <a:bodyPr>
              <a:spAutoFit/>
            </a:bodyPr>
            <a:lstStyle/>
            <a:p>
              <a:endParaRPr lang="ru-RU"/>
            </a:p>
          </p:txBody>
        </p:sp>
        <p:grpSp>
          <p:nvGrpSpPr>
            <p:cNvPr id="3" name="Group 6"/>
            <p:cNvGrpSpPr>
              <a:grpSpLocks/>
            </p:cNvGrpSpPr>
            <p:nvPr/>
          </p:nvGrpSpPr>
          <p:grpSpPr bwMode="auto">
            <a:xfrm>
              <a:off x="0" y="0"/>
              <a:ext cx="3549" cy="1210"/>
              <a:chOff x="0" y="0"/>
              <a:chExt cx="3549" cy="1210"/>
            </a:xfrm>
          </p:grpSpPr>
          <p:sp>
            <p:nvSpPr>
              <p:cNvPr id="3080" name="Rectangle 7"/>
              <p:cNvSpPr>
                <a:spLocks noChangeArrowheads="1"/>
              </p:cNvSpPr>
              <p:nvPr/>
            </p:nvSpPr>
            <p:spPr bwMode="auto">
              <a:xfrm>
                <a:off x="0" y="0"/>
                <a:ext cx="3549" cy="0"/>
              </a:xfrm>
              <a:prstGeom prst="rect">
                <a:avLst/>
              </a:prstGeom>
              <a:noFill/>
              <a:ln w="9525">
                <a:noFill/>
                <a:miter lim="800000"/>
                <a:headEnd/>
                <a:tailEnd/>
              </a:ln>
            </p:spPr>
            <p:txBody>
              <a:bodyPr>
                <a:spAutoFit/>
              </a:bodyPr>
              <a:lstStyle/>
              <a:p>
                <a:endParaRPr lang="ru-RU"/>
              </a:p>
            </p:txBody>
          </p:sp>
          <p:grpSp>
            <p:nvGrpSpPr>
              <p:cNvPr id="4" name="Group 8"/>
              <p:cNvGrpSpPr>
                <a:grpSpLocks/>
              </p:cNvGrpSpPr>
              <p:nvPr/>
            </p:nvGrpSpPr>
            <p:grpSpPr bwMode="auto">
              <a:xfrm>
                <a:off x="0" y="0"/>
                <a:ext cx="2441" cy="1210"/>
                <a:chOff x="0" y="0"/>
                <a:chExt cx="2441" cy="1210"/>
              </a:xfrm>
            </p:grpSpPr>
            <p:sp>
              <p:nvSpPr>
                <p:cNvPr id="3082" name="Rectangle 9"/>
                <p:cNvSpPr>
                  <a:spLocks noChangeArrowheads="1"/>
                </p:cNvSpPr>
                <p:nvPr/>
              </p:nvSpPr>
              <p:spPr bwMode="auto">
                <a:xfrm>
                  <a:off x="0" y="0"/>
                  <a:ext cx="2441" cy="0"/>
                </a:xfrm>
                <a:prstGeom prst="rect">
                  <a:avLst/>
                </a:prstGeom>
                <a:noFill/>
                <a:ln w="9525">
                  <a:noFill/>
                  <a:miter lim="800000"/>
                  <a:headEnd/>
                  <a:tailEnd/>
                </a:ln>
              </p:spPr>
              <p:txBody>
                <a:bodyPr>
                  <a:spAutoFit/>
                </a:bodyPr>
                <a:lstStyle/>
                <a:p>
                  <a:endParaRPr lang="ru-RU"/>
                </a:p>
              </p:txBody>
            </p:sp>
            <p:sp>
              <p:nvSpPr>
                <p:cNvPr id="3083" name="Rectangle 10"/>
                <p:cNvSpPr>
                  <a:spLocks noChangeArrowheads="1"/>
                </p:cNvSpPr>
                <p:nvPr/>
              </p:nvSpPr>
              <p:spPr bwMode="auto">
                <a:xfrm>
                  <a:off x="0" y="0"/>
                  <a:ext cx="2441" cy="1210"/>
                </a:xfrm>
                <a:prstGeom prst="rect">
                  <a:avLst/>
                </a:prstGeom>
                <a:noFill/>
                <a:ln w="9525">
                  <a:noFill/>
                  <a:miter lim="800000"/>
                  <a:headEnd/>
                  <a:tailEnd/>
                </a:ln>
              </p:spPr>
              <p:txBody>
                <a:bodyPr/>
                <a:lstStyle/>
                <a:p>
                  <a:r>
                    <a:rPr lang="ru-RU" sz="1000">
                      <a:latin typeface="Verdana" pitchFamily="34" charset="0"/>
                    </a:rPr>
                    <a:t>  </a:t>
                  </a:r>
                  <a:r>
                    <a:rPr lang="ru-RU" sz="12000">
                      <a:latin typeface="Verdana" pitchFamily="34" charset="0"/>
                    </a:rPr>
                    <a:t> </a:t>
                  </a:r>
                  <a:r>
                    <a:rPr lang="ru-RU" sz="1000">
                      <a:latin typeface="Verdana" pitchFamily="34" charset="0"/>
                    </a:rPr>
                    <a:t>                                                               </a:t>
                  </a: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0" fill="hold"/>
                                        <p:tgtEl>
                                          <p:spTgt spid="18434"/>
                                        </p:tgtEl>
                                        <p:attrNameLst>
                                          <p:attrName>ppt_x</p:attrName>
                                        </p:attrNameLst>
                                      </p:cBhvr>
                                      <p:tavLst>
                                        <p:tav tm="0">
                                          <p:val>
                                            <p:strVal val="#ppt_x"/>
                                          </p:val>
                                        </p:tav>
                                        <p:tav tm="100000">
                                          <p:val>
                                            <p:strVal val="#ppt_x"/>
                                          </p:val>
                                        </p:tav>
                                      </p:tavLst>
                                    </p:anim>
                                    <p:anim calcmode="lin" valueType="num">
                                      <p:cBhvr additive="base">
                                        <p:cTn id="8" dur="5000" fill="hold"/>
                                        <p:tgtEl>
                                          <p:spTgt spid="1843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2" presetClass="entr" presetSubtype="8" fill="hold" grpId="0" nodeType="afterEffect">
                                  <p:stCondLst>
                                    <p:cond delay="2000"/>
                                  </p:stCondLst>
                                  <p:childTnLst>
                                    <p:set>
                                      <p:cBhvr>
                                        <p:cTn id="11" dur="1" fill="hold">
                                          <p:stCondLst>
                                            <p:cond delay="0"/>
                                          </p:stCondLst>
                                        </p:cTn>
                                        <p:tgtEl>
                                          <p:spTgt spid="18435">
                                            <p:txEl>
                                              <p:pRg st="0" end="0"/>
                                            </p:txEl>
                                          </p:spTgt>
                                        </p:tgtEl>
                                        <p:attrNameLst>
                                          <p:attrName>style.visibility</p:attrName>
                                        </p:attrNameLst>
                                      </p:cBhvr>
                                      <p:to>
                                        <p:strVal val="visible"/>
                                      </p:to>
                                    </p:set>
                                    <p:anim calcmode="lin" valueType="num">
                                      <p:cBhvr additive="base">
                                        <p:cTn id="12"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7500"/>
                            </p:stCondLst>
                            <p:childTnLst>
                              <p:par>
                                <p:cTn id="15" presetID="2" presetClass="entr" presetSubtype="8" fill="hold" grpId="0" nodeType="afterEffect">
                                  <p:stCondLst>
                                    <p:cond delay="2000"/>
                                  </p:stCondLst>
                                  <p:childTnLst>
                                    <p:set>
                                      <p:cBhvr>
                                        <p:cTn id="16" dur="1" fill="hold">
                                          <p:stCondLst>
                                            <p:cond delay="0"/>
                                          </p:stCondLst>
                                        </p:cTn>
                                        <p:tgtEl>
                                          <p:spTgt spid="18435">
                                            <p:txEl>
                                              <p:pRg st="1" end="1"/>
                                            </p:txEl>
                                          </p:spTgt>
                                        </p:tgtEl>
                                        <p:attrNameLst>
                                          <p:attrName>style.visibility</p:attrName>
                                        </p:attrNameLst>
                                      </p:cBhvr>
                                      <p:to>
                                        <p:strVal val="visible"/>
                                      </p:to>
                                    </p:set>
                                    <p:anim calcmode="lin" valueType="num">
                                      <p:cBhvr additive="base">
                                        <p:cTn id="17"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2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en-US" b="1" dirty="0" smtClean="0"/>
              <a:t>The main function of Congress is </a:t>
            </a:r>
            <a:r>
              <a:rPr lang="ru-RU" b="1" dirty="0" smtClean="0"/>
              <a:t/>
            </a:r>
            <a:br>
              <a:rPr lang="ru-RU" b="1" dirty="0" smtClean="0"/>
            </a:br>
            <a:endParaRPr lang="ru-RU" dirty="0"/>
          </a:p>
        </p:txBody>
      </p:sp>
      <p:sp>
        <p:nvSpPr>
          <p:cNvPr id="3" name="Содержимое 2"/>
          <p:cNvSpPr>
            <a:spLocks noGrp="1"/>
          </p:cNvSpPr>
          <p:nvPr>
            <p:ph idx="1"/>
          </p:nvPr>
        </p:nvSpPr>
        <p:spPr/>
        <p:txBody>
          <a:bodyPr/>
          <a:lstStyle/>
          <a:p>
            <a:pPr marL="742950" indent="-742950">
              <a:buFont typeface="+mj-lt"/>
              <a:buAutoNum type="alphaUcPeriod"/>
              <a:defRPr/>
            </a:pPr>
            <a:r>
              <a:rPr lang="en-US" sz="3600" b="1" cap="all" dirty="0" smtClean="0">
                <a:latin typeface="+mj-lt"/>
              </a:rPr>
              <a:t>to make laws and create new court system;</a:t>
            </a:r>
            <a:endParaRPr lang="ru-RU" sz="3600" b="1" cap="all" dirty="0" smtClean="0">
              <a:latin typeface="+mj-lt"/>
            </a:endParaRPr>
          </a:p>
          <a:p>
            <a:pPr marL="742950" indent="-742950">
              <a:buFont typeface="+mj-lt"/>
              <a:buAutoNum type="alphaUcPeriod"/>
              <a:defRPr/>
            </a:pPr>
            <a:r>
              <a:rPr lang="en-US" sz="3600" b="1" cap="all" dirty="0" smtClean="0">
                <a:latin typeface="+mj-lt"/>
              </a:rPr>
              <a:t>to carry out the laws;</a:t>
            </a:r>
            <a:endParaRPr lang="ru-RU" sz="3600" b="1" cap="all" dirty="0" smtClean="0">
              <a:latin typeface="+mj-lt"/>
            </a:endParaRPr>
          </a:p>
          <a:p>
            <a:pPr marL="742950" indent="-742950">
              <a:buFont typeface="+mj-lt"/>
              <a:buAutoNum type="alphaUcPeriod"/>
              <a:defRPr/>
            </a:pPr>
            <a:r>
              <a:rPr lang="en-US" sz="3600" b="1" cap="all" dirty="0" smtClean="0">
                <a:latin typeface="+mj-lt"/>
              </a:rPr>
              <a:t>to determine whether the actions of the President violate the Constitution</a:t>
            </a:r>
            <a:endParaRPr lang="ru-RU" sz="3600" b="1" cap="all" dirty="0" smtClean="0">
              <a:latin typeface="+mj-lt"/>
            </a:endParaRPr>
          </a:p>
          <a:p>
            <a:pPr marL="742950" indent="-742950">
              <a:buFont typeface="+mj-lt"/>
              <a:buAutoNum type="alphaUcPeriod"/>
              <a:defRPr/>
            </a:pPr>
            <a:r>
              <a:rPr lang="en-US" sz="3600" b="1" dirty="0">
                <a:solidFill>
                  <a:srgbClr val="CC3300"/>
                </a:solidFill>
              </a:rPr>
              <a:t>To watch government expenditure</a:t>
            </a:r>
            <a:r>
              <a:rPr lang="en-US" sz="3600" b="1" cap="all" dirty="0" smtClean="0">
                <a:latin typeface="+mj-lt"/>
              </a:rPr>
              <a:t>.</a:t>
            </a:r>
            <a:endParaRPr lang="ru-RU" sz="3600" b="1" cap="all" dirty="0" smtClean="0">
              <a:latin typeface="+mj-lt"/>
            </a:endParaRPr>
          </a:p>
          <a:p>
            <a:pPr>
              <a:defRPr/>
            </a:pPr>
            <a:endParaRPr lang="ru-RU" sz="36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1143000"/>
            <a:ext cx="8229600" cy="1143000"/>
          </a:xfrm>
        </p:spPr>
        <p:txBody>
          <a:bodyPr/>
          <a:lstStyle/>
          <a:p>
            <a:pPr eaLnBrk="1" hangingPunct="1"/>
            <a:endParaRPr lang="ru-RU" smtClean="0"/>
          </a:p>
        </p:txBody>
      </p:sp>
      <p:sp>
        <p:nvSpPr>
          <p:cNvPr id="5123" name="Rectangle 3"/>
          <p:cNvSpPr>
            <a:spLocks noGrp="1" noChangeArrowheads="1"/>
          </p:cNvSpPr>
          <p:nvPr>
            <p:ph idx="1"/>
          </p:nvPr>
        </p:nvSpPr>
        <p:spPr>
          <a:xfrm>
            <a:off x="468313" y="692150"/>
            <a:ext cx="8229600" cy="5473700"/>
          </a:xfrm>
        </p:spPr>
        <p:txBody>
          <a:bodyPr/>
          <a:lstStyle/>
          <a:p>
            <a:pPr eaLnBrk="1" hangingPunct="1">
              <a:buFont typeface="Wingdings" pitchFamily="2" charset="2"/>
              <a:buChar char="Ø"/>
            </a:pPr>
            <a:r>
              <a:rPr lang="en-US" sz="3600" b="1" dirty="0" smtClean="0"/>
              <a:t>In the US, </a:t>
            </a:r>
            <a:r>
              <a:rPr lang="en-US" sz="3600" b="1" u="sng" dirty="0" smtClean="0"/>
              <a:t>the president and legislature are elected separately, housed separately, they operate separately</a:t>
            </a:r>
            <a:r>
              <a:rPr lang="ru-RU" sz="3600" b="1" u="sng" dirty="0" smtClean="0"/>
              <a:t> –</a:t>
            </a:r>
            <a:r>
              <a:rPr lang="en-US" sz="3600" b="1" dirty="0" smtClean="0"/>
              <a:t> separation of powers. </a:t>
            </a:r>
            <a:endParaRPr lang="ru-RU" sz="3600" b="1" dirty="0" smtClean="0"/>
          </a:p>
          <a:p>
            <a:pPr eaLnBrk="1" hangingPunct="1">
              <a:buFont typeface="Wingdings" pitchFamily="2" charset="2"/>
              <a:buChar char="Ø"/>
            </a:pPr>
            <a:r>
              <a:rPr lang="en-US" sz="3600" b="1" dirty="0" smtClean="0"/>
              <a:t>In the parliamentary systems that operate in most western democracies, the national leader is chosen by the parliament.</a:t>
            </a:r>
            <a:endParaRPr lang="ru-RU" sz="3600" b="1"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404813"/>
            <a:ext cx="8229600" cy="1143000"/>
          </a:xfrm>
        </p:spPr>
        <p:txBody>
          <a:bodyPr>
            <a:normAutofit fontScale="90000"/>
          </a:bodyPr>
          <a:lstStyle/>
          <a:p>
            <a:pPr eaLnBrk="1" hangingPunct="1">
              <a:defRPr/>
            </a:pPr>
            <a:r>
              <a:rPr lang="ru-RU" sz="3600" b="1" smtClean="0">
                <a:solidFill>
                  <a:srgbClr val="003399"/>
                </a:solidFill>
                <a:effectLst>
                  <a:outerShdw blurRad="38100" dist="38100" dir="2700000" algn="tl">
                    <a:srgbClr val="C0C0C0"/>
                  </a:outerShdw>
                </a:effectLst>
              </a:rPr>
              <a:t>THE PRESIDENCY</a:t>
            </a:r>
            <a:r>
              <a:rPr lang="ru-RU" sz="3600" smtClean="0">
                <a:solidFill>
                  <a:srgbClr val="003399"/>
                </a:solidFill>
                <a:effectLst>
                  <a:outerShdw blurRad="38100" dist="38100" dir="2700000" algn="tl">
                    <a:srgbClr val="C0C0C0"/>
                  </a:outerShdw>
                </a:effectLst>
              </a:rPr>
              <a:t> </a:t>
            </a:r>
            <a:br>
              <a:rPr lang="ru-RU" sz="3600" smtClean="0">
                <a:solidFill>
                  <a:srgbClr val="003399"/>
                </a:solidFill>
                <a:effectLst>
                  <a:outerShdw blurRad="38100" dist="38100" dir="2700000" algn="tl">
                    <a:srgbClr val="C0C0C0"/>
                  </a:outerShdw>
                </a:effectLst>
              </a:rPr>
            </a:br>
            <a:r>
              <a:rPr lang="ru-RU" smtClean="0"/>
              <a:t>  </a:t>
            </a:r>
            <a:br>
              <a:rPr lang="ru-RU" smtClean="0"/>
            </a:br>
            <a:endParaRPr lang="ru-RU" smtClean="0"/>
          </a:p>
        </p:txBody>
      </p:sp>
      <p:sp>
        <p:nvSpPr>
          <p:cNvPr id="4099" name="Rectangle 3"/>
          <p:cNvSpPr>
            <a:spLocks noGrp="1" noChangeArrowheads="1"/>
          </p:cNvSpPr>
          <p:nvPr>
            <p:ph idx="1"/>
          </p:nvPr>
        </p:nvSpPr>
        <p:spPr>
          <a:xfrm>
            <a:off x="611560" y="980728"/>
            <a:ext cx="7916416" cy="5544616"/>
          </a:xfrm>
        </p:spPr>
        <p:txBody>
          <a:bodyPr>
            <a:normAutofit fontScale="92500"/>
          </a:bodyPr>
          <a:lstStyle/>
          <a:p>
            <a:pPr eaLnBrk="1" hangingPunct="1">
              <a:lnSpc>
                <a:spcPct val="90000"/>
              </a:lnSpc>
              <a:buFont typeface="Wingdings" pitchFamily="2" charset="2"/>
              <a:buChar char="Ø"/>
            </a:pPr>
            <a:r>
              <a:rPr lang="ru-RU" sz="3500" b="1" dirty="0" err="1" smtClean="0"/>
              <a:t>Term</a:t>
            </a:r>
            <a:r>
              <a:rPr lang="ru-RU" sz="3500" b="1" dirty="0" smtClean="0"/>
              <a:t> </a:t>
            </a:r>
            <a:r>
              <a:rPr lang="ru-RU" sz="3500" b="1" dirty="0" err="1" smtClean="0"/>
              <a:t>of</a:t>
            </a:r>
            <a:r>
              <a:rPr lang="ru-RU" sz="3500" b="1" dirty="0" smtClean="0"/>
              <a:t> </a:t>
            </a:r>
            <a:r>
              <a:rPr lang="ru-RU" sz="3500" b="1" dirty="0" err="1" smtClean="0"/>
              <a:t>Office</a:t>
            </a:r>
            <a:r>
              <a:rPr lang="ru-RU" sz="3500" b="1" dirty="0" smtClean="0"/>
              <a:t>:</a:t>
            </a:r>
            <a:r>
              <a:rPr lang="ru-RU" sz="3500" dirty="0" smtClean="0"/>
              <a:t> </a:t>
            </a:r>
            <a:r>
              <a:rPr lang="ru-RU" sz="3500" b="1" dirty="0" err="1" smtClean="0"/>
              <a:t>Elected</a:t>
            </a:r>
            <a:r>
              <a:rPr lang="ru-RU" sz="3500" b="1" dirty="0" smtClean="0"/>
              <a:t> </a:t>
            </a:r>
            <a:r>
              <a:rPr lang="ru-RU" sz="3500" b="1" dirty="0" err="1" smtClean="0"/>
              <a:t>by</a:t>
            </a:r>
            <a:r>
              <a:rPr lang="ru-RU" sz="3500" b="1" dirty="0" smtClean="0"/>
              <a:t> </a:t>
            </a:r>
            <a:r>
              <a:rPr lang="ru-RU" sz="3500" b="1" dirty="0" err="1" smtClean="0"/>
              <a:t>the</a:t>
            </a:r>
            <a:r>
              <a:rPr lang="ru-RU" sz="3500" b="1" dirty="0" smtClean="0"/>
              <a:t> </a:t>
            </a:r>
            <a:r>
              <a:rPr lang="ru-RU" sz="3500" b="1" dirty="0" err="1" smtClean="0"/>
              <a:t>people</a:t>
            </a:r>
            <a:r>
              <a:rPr lang="ru-RU" sz="3500" b="1" dirty="0" smtClean="0"/>
              <a:t>, </a:t>
            </a:r>
            <a:r>
              <a:rPr lang="ru-RU" sz="3500" b="1" dirty="0" err="1" smtClean="0"/>
              <a:t>through</a:t>
            </a:r>
            <a:r>
              <a:rPr lang="ru-RU" sz="3500" b="1" dirty="0" smtClean="0"/>
              <a:t> </a:t>
            </a:r>
            <a:r>
              <a:rPr lang="ru-RU" sz="3500" b="1" dirty="0" err="1" smtClean="0"/>
              <a:t>the</a:t>
            </a:r>
            <a:r>
              <a:rPr lang="ru-RU" sz="3500" b="1" dirty="0" smtClean="0"/>
              <a:t> </a:t>
            </a:r>
            <a:r>
              <a:rPr lang="ru-RU" sz="3500" b="1" dirty="0" err="1" smtClean="0"/>
              <a:t>electoral</a:t>
            </a:r>
            <a:r>
              <a:rPr lang="ru-RU" sz="3500" b="1" dirty="0" smtClean="0"/>
              <a:t> </a:t>
            </a:r>
            <a:r>
              <a:rPr lang="ru-RU" sz="3500" b="1" dirty="0" err="1" smtClean="0"/>
              <a:t>college</a:t>
            </a:r>
            <a:r>
              <a:rPr lang="ru-RU" sz="3500" b="1" dirty="0" smtClean="0"/>
              <a:t>, </a:t>
            </a:r>
            <a:r>
              <a:rPr lang="ru-RU" sz="3500" b="1" dirty="0" err="1" smtClean="0"/>
              <a:t>to</a:t>
            </a:r>
            <a:r>
              <a:rPr lang="ru-RU" sz="3500" b="1" dirty="0" smtClean="0"/>
              <a:t> </a:t>
            </a:r>
            <a:r>
              <a:rPr lang="ru-RU" sz="3500" b="1" dirty="0" err="1" smtClean="0"/>
              <a:t>a</a:t>
            </a:r>
            <a:r>
              <a:rPr lang="ru-RU" sz="3500" b="1" dirty="0" smtClean="0"/>
              <a:t> </a:t>
            </a:r>
            <a:r>
              <a:rPr lang="ru-RU" sz="3500" b="1" dirty="0" err="1" smtClean="0"/>
              <a:t>four-year</a:t>
            </a:r>
            <a:r>
              <a:rPr lang="ru-RU" sz="3500" b="1" dirty="0" smtClean="0"/>
              <a:t> </a:t>
            </a:r>
            <a:r>
              <a:rPr lang="ru-RU" sz="3500" b="1" dirty="0" err="1" smtClean="0"/>
              <a:t>term</a:t>
            </a:r>
            <a:r>
              <a:rPr lang="ru-RU" sz="3500" b="1" dirty="0" smtClean="0"/>
              <a:t>; </a:t>
            </a:r>
            <a:r>
              <a:rPr lang="ru-RU" sz="3500" b="1" dirty="0" err="1" smtClean="0"/>
              <a:t>limited</a:t>
            </a:r>
            <a:r>
              <a:rPr lang="ru-RU" sz="3500" b="1" dirty="0" smtClean="0"/>
              <a:t> </a:t>
            </a:r>
            <a:r>
              <a:rPr lang="ru-RU" sz="3500" b="1" dirty="0" err="1" smtClean="0"/>
              <a:t>to</a:t>
            </a:r>
            <a:r>
              <a:rPr lang="ru-RU" sz="3500" b="1" dirty="0" smtClean="0"/>
              <a:t> </a:t>
            </a:r>
            <a:r>
              <a:rPr lang="ru-RU" sz="3500" b="1" dirty="0" err="1" smtClean="0"/>
              <a:t>two</a:t>
            </a:r>
            <a:r>
              <a:rPr lang="ru-RU" sz="3500" b="1" dirty="0" smtClean="0"/>
              <a:t> </a:t>
            </a:r>
            <a:r>
              <a:rPr lang="ru-RU" sz="3500" b="1" dirty="0" err="1" smtClean="0"/>
              <a:t>terms</a:t>
            </a:r>
            <a:r>
              <a:rPr lang="ru-RU" sz="3500" b="1" dirty="0" smtClean="0"/>
              <a:t>. </a:t>
            </a:r>
            <a:r>
              <a:rPr lang="ru-RU" sz="3500" b="1" dirty="0" err="1" smtClean="0"/>
              <a:t>Salary</a:t>
            </a:r>
            <a:r>
              <a:rPr lang="ru-RU" sz="3500" b="1" dirty="0" smtClean="0"/>
              <a:t>: $400,000 </a:t>
            </a:r>
            <a:r>
              <a:rPr lang="ru-RU" sz="3500" b="1" dirty="0" err="1" smtClean="0"/>
              <a:t>per</a:t>
            </a:r>
            <a:r>
              <a:rPr lang="ru-RU" sz="3500" b="1" dirty="0" smtClean="0"/>
              <a:t> </a:t>
            </a:r>
            <a:r>
              <a:rPr lang="ru-RU" sz="3500" b="1" dirty="0" err="1" smtClean="0"/>
              <a:t>year</a:t>
            </a:r>
            <a:r>
              <a:rPr lang="ru-RU" sz="3500" b="1" dirty="0" smtClean="0"/>
              <a:t> </a:t>
            </a:r>
            <a:r>
              <a:rPr lang="ru-RU" sz="3500" b="1" dirty="0" err="1" smtClean="0"/>
              <a:t>as</a:t>
            </a:r>
            <a:r>
              <a:rPr lang="ru-RU" sz="3500" b="1" dirty="0" smtClean="0"/>
              <a:t> </a:t>
            </a:r>
            <a:r>
              <a:rPr lang="ru-RU" sz="3500" b="1" dirty="0" err="1" smtClean="0"/>
              <a:t>of</a:t>
            </a:r>
            <a:r>
              <a:rPr lang="ru-RU" sz="3500" b="1" dirty="0" smtClean="0"/>
              <a:t> </a:t>
            </a:r>
            <a:r>
              <a:rPr lang="ru-RU" sz="3500" b="1" dirty="0" err="1" smtClean="0"/>
              <a:t>January</a:t>
            </a:r>
            <a:r>
              <a:rPr lang="ru-RU" sz="3500" b="1" dirty="0" smtClean="0"/>
              <a:t> 20, 2010. </a:t>
            </a:r>
          </a:p>
          <a:p>
            <a:pPr eaLnBrk="1" hangingPunct="1">
              <a:lnSpc>
                <a:spcPct val="90000"/>
              </a:lnSpc>
              <a:buFont typeface="Wingdings" pitchFamily="2" charset="2"/>
              <a:buChar char="Ø"/>
            </a:pPr>
            <a:r>
              <a:rPr lang="ru-RU" sz="3500" b="1" dirty="0" err="1" smtClean="0"/>
              <a:t>Inauguration</a:t>
            </a:r>
            <a:r>
              <a:rPr lang="ru-RU" sz="3500" b="1" dirty="0" smtClean="0"/>
              <a:t>: </a:t>
            </a:r>
            <a:r>
              <a:rPr lang="ru-RU" sz="3500" b="1" dirty="0" err="1" smtClean="0"/>
              <a:t>January</a:t>
            </a:r>
            <a:r>
              <a:rPr lang="ru-RU" sz="3500" b="1" dirty="0" smtClean="0"/>
              <a:t> 20, </a:t>
            </a:r>
            <a:r>
              <a:rPr lang="ru-RU" sz="3500" b="1" dirty="0" err="1" smtClean="0"/>
              <a:t>following</a:t>
            </a:r>
            <a:r>
              <a:rPr lang="ru-RU" sz="3500" b="1" dirty="0" smtClean="0"/>
              <a:t> </a:t>
            </a:r>
            <a:r>
              <a:rPr lang="ru-RU" sz="3500" b="1" dirty="0" err="1" smtClean="0"/>
              <a:t>the</a:t>
            </a:r>
            <a:r>
              <a:rPr lang="ru-RU" sz="3500" b="1" dirty="0" smtClean="0"/>
              <a:t> </a:t>
            </a:r>
            <a:r>
              <a:rPr lang="ru-RU" sz="3500" b="1" dirty="0" err="1" smtClean="0"/>
              <a:t>November</a:t>
            </a:r>
            <a:r>
              <a:rPr lang="ru-RU" sz="3500" b="1" dirty="0" smtClean="0"/>
              <a:t> </a:t>
            </a:r>
            <a:r>
              <a:rPr lang="ru-RU" sz="3500" b="1" dirty="0" err="1" smtClean="0"/>
              <a:t>general</a:t>
            </a:r>
            <a:r>
              <a:rPr lang="ru-RU" sz="3500" b="1" dirty="0" smtClean="0"/>
              <a:t> </a:t>
            </a:r>
            <a:r>
              <a:rPr lang="ru-RU" sz="3500" b="1" dirty="0" err="1" smtClean="0"/>
              <a:t>election</a:t>
            </a:r>
            <a:r>
              <a:rPr lang="ru-RU" sz="3500" b="1" dirty="0" smtClean="0"/>
              <a:t>. </a:t>
            </a:r>
          </a:p>
          <a:p>
            <a:pPr eaLnBrk="1" hangingPunct="1">
              <a:lnSpc>
                <a:spcPct val="90000"/>
              </a:lnSpc>
              <a:buFont typeface="Wingdings" pitchFamily="2" charset="2"/>
              <a:buChar char="Ø"/>
            </a:pPr>
            <a:r>
              <a:rPr lang="ru-RU" sz="3500" b="1" dirty="0" err="1" smtClean="0"/>
              <a:t>Qualifications</a:t>
            </a:r>
            <a:r>
              <a:rPr lang="ru-RU" sz="3500" b="1" dirty="0" smtClean="0"/>
              <a:t>: </a:t>
            </a:r>
            <a:r>
              <a:rPr lang="ru-RU" sz="3500" b="1" dirty="0" err="1" smtClean="0"/>
              <a:t>Native-born</a:t>
            </a:r>
            <a:r>
              <a:rPr lang="ru-RU" sz="3500" b="1" dirty="0" smtClean="0"/>
              <a:t> </a:t>
            </a:r>
            <a:r>
              <a:rPr lang="ru-RU" sz="3500" b="1" dirty="0" err="1" smtClean="0"/>
              <a:t>American</a:t>
            </a:r>
            <a:r>
              <a:rPr lang="ru-RU" sz="3500" b="1" dirty="0" smtClean="0"/>
              <a:t> </a:t>
            </a:r>
            <a:r>
              <a:rPr lang="ru-RU" sz="3500" b="1" dirty="0" err="1" smtClean="0"/>
              <a:t>citizen</a:t>
            </a:r>
            <a:r>
              <a:rPr lang="ru-RU" sz="3500" b="1" dirty="0" smtClean="0"/>
              <a:t>, </a:t>
            </a:r>
            <a:r>
              <a:rPr lang="ru-RU" sz="3500" b="1" dirty="0" err="1" smtClean="0"/>
              <a:t>at</a:t>
            </a:r>
            <a:r>
              <a:rPr lang="ru-RU" sz="3500" b="1" dirty="0" smtClean="0"/>
              <a:t> </a:t>
            </a:r>
            <a:r>
              <a:rPr lang="ru-RU" sz="3500" b="1" dirty="0" err="1" smtClean="0"/>
              <a:t>least</a:t>
            </a:r>
            <a:r>
              <a:rPr lang="ru-RU" sz="3500" b="1" dirty="0" smtClean="0"/>
              <a:t> 35 </a:t>
            </a:r>
            <a:r>
              <a:rPr lang="ru-RU" sz="3500" b="1" dirty="0" err="1" smtClean="0"/>
              <a:t>years</a:t>
            </a:r>
            <a:r>
              <a:rPr lang="ru-RU" sz="3500" b="1" dirty="0" smtClean="0"/>
              <a:t> </a:t>
            </a:r>
            <a:r>
              <a:rPr lang="ru-RU" sz="3500" b="1" dirty="0" err="1" smtClean="0"/>
              <a:t>old</a:t>
            </a:r>
            <a:r>
              <a:rPr lang="ru-RU" sz="3500" b="1" dirty="0" smtClean="0"/>
              <a:t>, </a:t>
            </a:r>
            <a:r>
              <a:rPr lang="ru-RU" sz="3500" b="1" dirty="0" err="1" smtClean="0"/>
              <a:t>and</a:t>
            </a:r>
            <a:r>
              <a:rPr lang="ru-RU" sz="3500" b="1" dirty="0" smtClean="0"/>
              <a:t> </a:t>
            </a:r>
            <a:r>
              <a:rPr lang="ru-RU" sz="3500" b="1" dirty="0" err="1" smtClean="0"/>
              <a:t>at</a:t>
            </a:r>
            <a:r>
              <a:rPr lang="ru-RU" sz="3500" b="1" dirty="0" smtClean="0"/>
              <a:t> </a:t>
            </a:r>
            <a:r>
              <a:rPr lang="ru-RU" sz="3500" b="1" dirty="0" err="1" smtClean="0"/>
              <a:t>least</a:t>
            </a:r>
            <a:r>
              <a:rPr lang="ru-RU" sz="3500" b="1" dirty="0" smtClean="0"/>
              <a:t> 14 </a:t>
            </a:r>
            <a:r>
              <a:rPr lang="ru-RU" sz="3500" b="1" dirty="0" err="1" smtClean="0"/>
              <a:t>years</a:t>
            </a:r>
            <a:r>
              <a:rPr lang="ru-RU" sz="3500" b="1" dirty="0" smtClean="0"/>
              <a:t> </a:t>
            </a:r>
            <a:r>
              <a:rPr lang="ru-RU" sz="3500" b="1" dirty="0" err="1" smtClean="0"/>
              <a:t>a</a:t>
            </a:r>
            <a:r>
              <a:rPr lang="ru-RU" sz="3500" b="1" dirty="0" smtClean="0"/>
              <a:t> </a:t>
            </a:r>
            <a:r>
              <a:rPr lang="ru-RU" sz="3500" b="1" dirty="0" err="1" smtClean="0"/>
              <a:t>resident</a:t>
            </a:r>
            <a:r>
              <a:rPr lang="ru-RU" sz="3500" b="1" dirty="0" smtClean="0"/>
              <a:t> </a:t>
            </a:r>
            <a:r>
              <a:rPr lang="ru-RU" sz="3500" b="1" dirty="0" err="1" smtClean="0"/>
              <a:t>of</a:t>
            </a:r>
            <a:r>
              <a:rPr lang="ru-RU" sz="3500" b="1" dirty="0" smtClean="0"/>
              <a:t> </a:t>
            </a:r>
            <a:r>
              <a:rPr lang="ru-RU" sz="3500" b="1" dirty="0" err="1" smtClean="0"/>
              <a:t>the</a:t>
            </a:r>
            <a:r>
              <a:rPr lang="ru-RU" sz="3500" b="1" dirty="0" smtClean="0"/>
              <a:t> </a:t>
            </a:r>
            <a:r>
              <a:rPr lang="ru-RU" sz="3500" b="1" dirty="0" err="1" smtClean="0"/>
              <a:t>United</a:t>
            </a:r>
            <a:r>
              <a:rPr lang="ru-RU" sz="3500" b="1" dirty="0" smtClean="0"/>
              <a:t> </a:t>
            </a:r>
            <a:r>
              <a:rPr lang="ru-RU" sz="3500" b="1" dirty="0" err="1" smtClean="0"/>
              <a:t>States</a:t>
            </a:r>
            <a:r>
              <a:rPr lang="ru-RU" sz="3500" b="1" dirty="0" smtClean="0"/>
              <a:t>. </a:t>
            </a:r>
          </a:p>
          <a:p>
            <a:pPr eaLnBrk="1" hangingPunct="1">
              <a:lnSpc>
                <a:spcPct val="90000"/>
              </a:lnSpc>
              <a:buFont typeface="Wingdings" pitchFamily="2" charset="2"/>
              <a:buChar char="Ø"/>
            </a:pPr>
            <a:r>
              <a:rPr lang="ru-RU" sz="3500" b="1" dirty="0" err="1" smtClean="0"/>
              <a:t>Chief</a:t>
            </a:r>
            <a:r>
              <a:rPr lang="ru-RU" sz="3500" b="1" dirty="0" smtClean="0"/>
              <a:t> </a:t>
            </a:r>
            <a:r>
              <a:rPr lang="ru-RU" sz="3500" b="1" dirty="0" err="1" smtClean="0"/>
              <a:t>Duty</a:t>
            </a:r>
            <a:r>
              <a:rPr lang="ru-RU" sz="3500" b="1" dirty="0" smtClean="0"/>
              <a:t>: </a:t>
            </a:r>
            <a:r>
              <a:rPr lang="ru-RU" sz="3500" b="1" dirty="0" err="1" smtClean="0"/>
              <a:t>To</a:t>
            </a:r>
            <a:r>
              <a:rPr lang="ru-RU" sz="3500" b="1" dirty="0" smtClean="0"/>
              <a:t> </a:t>
            </a:r>
            <a:r>
              <a:rPr lang="ru-RU" sz="3500" b="1" dirty="0" err="1" smtClean="0"/>
              <a:t>protect</a:t>
            </a:r>
            <a:r>
              <a:rPr lang="ru-RU" sz="3500" b="1" dirty="0" smtClean="0"/>
              <a:t> </a:t>
            </a:r>
            <a:r>
              <a:rPr lang="ru-RU" sz="3500" b="1" dirty="0" err="1" smtClean="0"/>
              <a:t>the</a:t>
            </a:r>
            <a:r>
              <a:rPr lang="ru-RU" sz="3500" b="1" dirty="0" smtClean="0"/>
              <a:t> </a:t>
            </a:r>
            <a:r>
              <a:rPr lang="ru-RU" sz="3500" b="1" dirty="0" err="1" smtClean="0"/>
              <a:t>Constitution</a:t>
            </a:r>
            <a:r>
              <a:rPr lang="ru-RU" sz="3500" b="1" dirty="0" smtClean="0"/>
              <a:t> </a:t>
            </a:r>
            <a:r>
              <a:rPr lang="ru-RU" sz="3500" b="1" dirty="0" err="1" smtClean="0"/>
              <a:t>and</a:t>
            </a:r>
            <a:r>
              <a:rPr lang="ru-RU" sz="3500" b="1" dirty="0" smtClean="0"/>
              <a:t> </a:t>
            </a:r>
            <a:r>
              <a:rPr lang="ru-RU" sz="3500" b="1" dirty="0" err="1" smtClean="0"/>
              <a:t>enforce</a:t>
            </a:r>
            <a:r>
              <a:rPr lang="ru-RU" sz="3500" b="1" dirty="0" smtClean="0"/>
              <a:t> </a:t>
            </a:r>
            <a:r>
              <a:rPr lang="ru-RU" sz="3500" b="1" dirty="0" err="1" smtClean="0"/>
              <a:t>the</a:t>
            </a:r>
            <a:r>
              <a:rPr lang="ru-RU" sz="3500" b="1" dirty="0" smtClean="0"/>
              <a:t> </a:t>
            </a:r>
            <a:r>
              <a:rPr lang="ru-RU" sz="3500" b="1" dirty="0" err="1" smtClean="0"/>
              <a:t>laws</a:t>
            </a:r>
            <a:r>
              <a:rPr lang="ru-RU" sz="3500" b="1" dirty="0" smtClean="0"/>
              <a:t> </a:t>
            </a:r>
            <a:r>
              <a:rPr lang="ru-RU" sz="3500" b="1" dirty="0" err="1" smtClean="0"/>
              <a:t>made</a:t>
            </a:r>
            <a:r>
              <a:rPr lang="ru-RU" sz="3500" b="1" dirty="0" smtClean="0"/>
              <a:t> </a:t>
            </a:r>
            <a:r>
              <a:rPr lang="ru-RU" sz="3500" b="1" dirty="0" err="1" smtClean="0"/>
              <a:t>by</a:t>
            </a:r>
            <a:r>
              <a:rPr lang="ru-RU" sz="3500" b="1" dirty="0" smtClean="0"/>
              <a:t> </a:t>
            </a:r>
            <a:r>
              <a:rPr lang="ru-RU" sz="3500" b="1" dirty="0" err="1" smtClean="0"/>
              <a:t>the</a:t>
            </a:r>
            <a:r>
              <a:rPr lang="ru-RU" sz="3500" b="1" dirty="0" smtClean="0"/>
              <a:t> Congress. </a:t>
            </a:r>
            <a:endParaRPr lang="en-US" sz="3500" b="1" dirty="0" smtClean="0"/>
          </a:p>
          <a:p>
            <a:pPr eaLnBrk="1" hangingPunct="1">
              <a:lnSpc>
                <a:spcPct val="90000"/>
              </a:lnSpc>
            </a:pPr>
            <a:endParaRPr lang="ru-RU"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par>
                          <p:cTn id="8" fill="hold">
                            <p:stCondLst>
                              <p:cond delay="500"/>
                            </p:stCondLst>
                            <p:childTnLst>
                              <p:par>
                                <p:cTn id="9" presetID="3" presetClass="entr" presetSubtype="5" fill="hold" grpId="0" nodeType="afterEffect">
                                  <p:stCondLst>
                                    <p:cond delay="200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blinds(vertical)">
                                      <p:cBhvr>
                                        <p:cTn id="11" dur="500"/>
                                        <p:tgtEl>
                                          <p:spTgt spid="4099">
                                            <p:txEl>
                                              <p:pRg st="0" end="0"/>
                                            </p:txEl>
                                          </p:spTgt>
                                        </p:tgtEl>
                                      </p:cBhvr>
                                    </p:animEffect>
                                  </p:childTnLst>
                                </p:cTn>
                              </p:par>
                            </p:childTnLst>
                          </p:cTn>
                        </p:par>
                        <p:par>
                          <p:cTn id="12" fill="hold">
                            <p:stCondLst>
                              <p:cond delay="3000"/>
                            </p:stCondLst>
                            <p:childTnLst>
                              <p:par>
                                <p:cTn id="13" presetID="3" presetClass="entr" presetSubtype="5" fill="hold" grpId="0" nodeType="afterEffect">
                                  <p:stCondLst>
                                    <p:cond delay="200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blinds(vertical)">
                                      <p:cBhvr>
                                        <p:cTn id="15" dur="500"/>
                                        <p:tgtEl>
                                          <p:spTgt spid="4099">
                                            <p:txEl>
                                              <p:pRg st="1" end="1"/>
                                            </p:txEl>
                                          </p:spTgt>
                                        </p:tgtEl>
                                      </p:cBhvr>
                                    </p:animEffect>
                                  </p:childTnLst>
                                </p:cTn>
                              </p:par>
                            </p:childTnLst>
                          </p:cTn>
                        </p:par>
                        <p:par>
                          <p:cTn id="16" fill="hold">
                            <p:stCondLst>
                              <p:cond delay="5500"/>
                            </p:stCondLst>
                            <p:childTnLst>
                              <p:par>
                                <p:cTn id="17" presetID="3" presetClass="entr" presetSubtype="5" fill="hold" grpId="0" nodeType="afterEffect">
                                  <p:stCondLst>
                                    <p:cond delay="200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blinds(vertical)">
                                      <p:cBhvr>
                                        <p:cTn id="19" dur="500"/>
                                        <p:tgtEl>
                                          <p:spTgt spid="4099">
                                            <p:txEl>
                                              <p:pRg st="2" end="2"/>
                                            </p:txEl>
                                          </p:spTgt>
                                        </p:tgtEl>
                                      </p:cBhvr>
                                    </p:animEffect>
                                  </p:childTnLst>
                                </p:cTn>
                              </p:par>
                            </p:childTnLst>
                          </p:cTn>
                        </p:par>
                        <p:par>
                          <p:cTn id="20" fill="hold">
                            <p:stCondLst>
                              <p:cond delay="8000"/>
                            </p:stCondLst>
                            <p:childTnLst>
                              <p:par>
                                <p:cTn id="21" presetID="3" presetClass="entr" presetSubtype="5" fill="hold" grpId="0" nodeType="afterEffect">
                                  <p:stCondLst>
                                    <p:cond delay="2000"/>
                                  </p:stCondLst>
                                  <p:childTnLst>
                                    <p:set>
                                      <p:cBhvr>
                                        <p:cTn id="22" dur="1" fill="hold">
                                          <p:stCondLst>
                                            <p:cond delay="0"/>
                                          </p:stCondLst>
                                        </p:cTn>
                                        <p:tgtEl>
                                          <p:spTgt spid="4099">
                                            <p:txEl>
                                              <p:pRg st="3" end="3"/>
                                            </p:txEl>
                                          </p:spTgt>
                                        </p:tgtEl>
                                        <p:attrNameLst>
                                          <p:attrName>style.visibility</p:attrName>
                                        </p:attrNameLst>
                                      </p:cBhvr>
                                      <p:to>
                                        <p:strVal val="visible"/>
                                      </p:to>
                                    </p:set>
                                    <p:animEffect transition="in" filter="blinds(vertical)">
                                      <p:cBhvr>
                                        <p:cTn id="23"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2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endParaRPr lang="en-US" dirty="0"/>
          </a:p>
        </p:txBody>
      </p:sp>
      <p:sp>
        <p:nvSpPr>
          <p:cNvPr id="5" name="Номер слайда 4"/>
          <p:cNvSpPr>
            <a:spLocks noGrp="1"/>
          </p:cNvSpPr>
          <p:nvPr>
            <p:ph type="sldNum" sz="quarter" idx="11"/>
          </p:nvPr>
        </p:nvSpPr>
        <p:spPr/>
        <p:txBody>
          <a:bodyPr/>
          <a:lstStyle/>
          <a:p>
            <a:endParaRPr lang="en-US"/>
          </a:p>
          <a:p>
            <a:fld id="{FC5BD558-0320-4B43-86E5-00AF527FA9CD}" type="slidenum">
              <a:rPr lang="en-US"/>
              <a:pPr/>
              <a:t>22</a:t>
            </a:fld>
            <a:endParaRPr lang="en-US"/>
          </a:p>
        </p:txBody>
      </p:sp>
      <p:sp>
        <p:nvSpPr>
          <p:cNvPr id="5122" name="Rectangle 2"/>
          <p:cNvSpPr>
            <a:spLocks noGrp="1" noChangeArrowheads="1"/>
          </p:cNvSpPr>
          <p:nvPr>
            <p:ph type="title"/>
          </p:nvPr>
        </p:nvSpPr>
        <p:spPr/>
        <p:txBody>
          <a:bodyPr>
            <a:normAutofit fontScale="90000"/>
          </a:bodyPr>
          <a:lstStyle/>
          <a:p>
            <a:r>
              <a:rPr lang="en-US" b="1" dirty="0" smtClean="0"/>
              <a:t>The </a:t>
            </a:r>
            <a:r>
              <a:rPr lang="en-US" b="1" dirty="0"/>
              <a:t>Expansion </a:t>
            </a:r>
            <a:r>
              <a:rPr lang="en-US" b="1" dirty="0" smtClean="0"/>
              <a:t>of</a:t>
            </a:r>
            <a:r>
              <a:rPr lang="ru-RU" b="1" dirty="0" smtClean="0"/>
              <a:t> </a:t>
            </a:r>
            <a:r>
              <a:rPr lang="en-US" b="1" dirty="0" smtClean="0"/>
              <a:t>presidential power</a:t>
            </a:r>
            <a:endParaRPr lang="en-US" b="1" dirty="0"/>
          </a:p>
        </p:txBody>
      </p:sp>
      <p:sp>
        <p:nvSpPr>
          <p:cNvPr id="5123" name="Rectangle 3"/>
          <p:cNvSpPr>
            <a:spLocks noGrp="1" noChangeArrowheads="1"/>
          </p:cNvSpPr>
          <p:nvPr>
            <p:ph type="body" idx="1"/>
          </p:nvPr>
        </p:nvSpPr>
        <p:spPr/>
        <p:txBody>
          <a:bodyPr>
            <a:normAutofit lnSpcReduction="10000"/>
          </a:bodyPr>
          <a:lstStyle/>
          <a:p>
            <a:pPr lvl="1"/>
            <a:r>
              <a:rPr lang="en-US" dirty="0" smtClean="0"/>
              <a:t>A</a:t>
            </a:r>
            <a:r>
              <a:rPr lang="en-US" dirty="0"/>
              <a:t>.  The power of the modern presidency comes not only from </a:t>
            </a:r>
            <a:r>
              <a:rPr lang="en-US" b="1" dirty="0"/>
              <a:t>the explicit powers </a:t>
            </a:r>
            <a:r>
              <a:rPr lang="en-US" dirty="0"/>
              <a:t>listed in the Constitution but also from the expansion of authority under claims of </a:t>
            </a:r>
            <a:r>
              <a:rPr lang="en-US" b="1" dirty="0"/>
              <a:t>inherent powers.</a:t>
            </a:r>
          </a:p>
          <a:p>
            <a:pPr lvl="1"/>
            <a:r>
              <a:rPr lang="en-US" dirty="0" smtClean="0"/>
              <a:t>B</a:t>
            </a:r>
            <a:r>
              <a:rPr lang="en-US" dirty="0"/>
              <a:t>.  Congress has also </a:t>
            </a:r>
            <a:r>
              <a:rPr lang="en-US" b="1" dirty="0"/>
              <a:t>delegated</a:t>
            </a:r>
            <a:r>
              <a:rPr lang="en-US" dirty="0"/>
              <a:t> </a:t>
            </a:r>
            <a:r>
              <a:rPr lang="en-US" b="1" dirty="0"/>
              <a:t>power</a:t>
            </a:r>
            <a:r>
              <a:rPr lang="en-US" dirty="0"/>
              <a:t> to the executive branch. </a:t>
            </a:r>
          </a:p>
          <a:p>
            <a:pPr lvl="1"/>
            <a:r>
              <a:rPr lang="en-US" dirty="0" smtClean="0"/>
              <a:t>C</a:t>
            </a:r>
            <a:r>
              <a:rPr lang="en-US" dirty="0"/>
              <a:t>.  Presidential power is determined in part by the political skills of the individual president.</a:t>
            </a:r>
          </a:p>
          <a:p>
            <a:pPr lvl="1"/>
            <a:r>
              <a:rPr lang="en-US" dirty="0" smtClean="0"/>
              <a:t>D</a:t>
            </a:r>
            <a:r>
              <a:rPr lang="en-US" dirty="0"/>
              <a:t>.  Presidents are in a better position to bargain when their public popularity is high. </a:t>
            </a:r>
          </a:p>
        </p:txBody>
      </p:sp>
    </p:spTree>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74638"/>
            <a:ext cx="9144000" cy="850900"/>
          </a:xfrm>
        </p:spPr>
        <p:txBody>
          <a:bodyPr/>
          <a:lstStyle/>
          <a:p>
            <a:pPr eaLnBrk="1" hangingPunct="1">
              <a:defRPr/>
            </a:pPr>
            <a:r>
              <a:rPr lang="en-US" sz="3600" b="1" smtClean="0">
                <a:solidFill>
                  <a:srgbClr val="003399"/>
                </a:solidFill>
                <a:effectLst>
                  <a:outerShdw blurRad="38100" dist="38100" dir="2700000" algn="tl">
                    <a:srgbClr val="C0C0C0"/>
                  </a:outerShdw>
                </a:effectLst>
              </a:rPr>
              <a:t>The executive branch establishment</a:t>
            </a:r>
            <a:endParaRPr lang="ru-RU" sz="3600" b="1" smtClean="0">
              <a:solidFill>
                <a:srgbClr val="003399"/>
              </a:solidFill>
              <a:effectLst>
                <a:outerShdw blurRad="38100" dist="38100" dir="2700000" algn="tl">
                  <a:srgbClr val="C0C0C0"/>
                </a:outerShdw>
              </a:effectLst>
            </a:endParaRPr>
          </a:p>
        </p:txBody>
      </p:sp>
      <p:sp>
        <p:nvSpPr>
          <p:cNvPr id="7171" name="Rectangle 3"/>
          <p:cNvSpPr>
            <a:spLocks noGrp="1" noChangeArrowheads="1"/>
          </p:cNvSpPr>
          <p:nvPr>
            <p:ph idx="1"/>
          </p:nvPr>
        </p:nvSpPr>
        <p:spPr>
          <a:xfrm>
            <a:off x="395288" y="1125538"/>
            <a:ext cx="8280400" cy="6021387"/>
          </a:xfrm>
        </p:spPr>
        <p:txBody>
          <a:bodyPr/>
          <a:lstStyle/>
          <a:p>
            <a:pPr eaLnBrk="1" hangingPunct="1">
              <a:lnSpc>
                <a:spcPct val="80000"/>
              </a:lnSpc>
            </a:pPr>
            <a:endParaRPr lang="en-US" sz="1200" dirty="0" smtClean="0"/>
          </a:p>
          <a:p>
            <a:pPr eaLnBrk="1" hangingPunct="1">
              <a:lnSpc>
                <a:spcPct val="80000"/>
              </a:lnSpc>
            </a:pPr>
            <a:endParaRPr lang="en-US" sz="1200" dirty="0" smtClean="0"/>
          </a:p>
          <a:p>
            <a:pPr lvl="1" eaLnBrk="1" hangingPunct="1">
              <a:lnSpc>
                <a:spcPct val="80000"/>
              </a:lnSpc>
              <a:buFont typeface="Wingdings" pitchFamily="2" charset="2"/>
              <a:buChar char="Ø"/>
            </a:pPr>
            <a:r>
              <a:rPr lang="en-US" sz="3200" b="1" dirty="0" smtClean="0"/>
              <a:t>The most important president’s resources in office is his White House staff.</a:t>
            </a:r>
          </a:p>
          <a:p>
            <a:pPr lvl="1" eaLnBrk="1" hangingPunct="1">
              <a:lnSpc>
                <a:spcPct val="80000"/>
              </a:lnSpc>
              <a:buFont typeface="Wingdings" pitchFamily="2" charset="2"/>
              <a:buChar char="Ø"/>
            </a:pPr>
            <a:r>
              <a:rPr lang="en-US" sz="3200" b="1" dirty="0" smtClean="0"/>
              <a:t>Vice presidents have traditionally been “standby equipment.” </a:t>
            </a:r>
            <a:r>
              <a:rPr lang="ru-RU" sz="3200" b="1" dirty="0" smtClean="0"/>
              <a:t>-</a:t>
            </a:r>
            <a:r>
              <a:rPr lang="en-US" sz="3200" b="1" dirty="0" smtClean="0"/>
              <a:t> </a:t>
            </a:r>
            <a:r>
              <a:rPr lang="en-US" sz="3200" b="1" i="1" dirty="0" smtClean="0"/>
              <a:t>Al Gore was given a more public role than usual, and Dick Cheney was a major force within the George W. Bush administration.</a:t>
            </a:r>
          </a:p>
          <a:p>
            <a:pPr lvl="1" eaLnBrk="1" hangingPunct="1">
              <a:lnSpc>
                <a:spcPct val="80000"/>
              </a:lnSpc>
              <a:buFont typeface="Wingdings" pitchFamily="2" charset="2"/>
              <a:buChar char="Ø"/>
            </a:pPr>
            <a:r>
              <a:rPr lang="en-US" sz="3200" b="1" dirty="0" smtClean="0"/>
              <a:t>The cabinet is composed of the heads of the major departments in the executive branch and a small number of other key officials.</a:t>
            </a:r>
          </a:p>
          <a:p>
            <a:pPr eaLnBrk="1" hangingPunct="1">
              <a:lnSpc>
                <a:spcPct val="80000"/>
              </a:lnSpc>
            </a:pPr>
            <a:endParaRPr lang="ru-RU" b="1" dirty="0" smtClean="0">
              <a:solidFill>
                <a:srgbClr val="003399"/>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7772400" cy="69850"/>
          </a:xfrm>
        </p:spPr>
        <p:txBody>
          <a:bodyPr>
            <a:normAutofit fontScale="90000"/>
          </a:bodyPr>
          <a:lstStyle/>
          <a:p>
            <a:pPr eaLnBrk="1" hangingPunct="1">
              <a:defRPr/>
            </a:pPr>
            <a:endParaRPr lang="ru-RU" sz="4000" smtClean="0">
              <a:solidFill>
                <a:srgbClr val="003399"/>
              </a:solidFill>
              <a:effectLst>
                <a:outerShdw blurRad="38100" dist="38100" dir="2700000" algn="tl">
                  <a:srgbClr val="C0C0C0"/>
                </a:outerShdw>
              </a:effectLst>
            </a:endParaRPr>
          </a:p>
        </p:txBody>
      </p:sp>
      <p:sp>
        <p:nvSpPr>
          <p:cNvPr id="19459" name="Rectangle 3"/>
          <p:cNvSpPr>
            <a:spLocks noGrp="1" noChangeArrowheads="1"/>
          </p:cNvSpPr>
          <p:nvPr>
            <p:ph idx="1"/>
          </p:nvPr>
        </p:nvSpPr>
        <p:spPr>
          <a:xfrm>
            <a:off x="684213" y="260648"/>
            <a:ext cx="7772400" cy="6597352"/>
          </a:xfrm>
        </p:spPr>
        <p:txBody>
          <a:bodyPr>
            <a:normAutofit/>
          </a:bodyPr>
          <a:lstStyle/>
          <a:p>
            <a:pPr algn="ctr" eaLnBrk="1" hangingPunct="1">
              <a:lnSpc>
                <a:spcPct val="90000"/>
              </a:lnSpc>
              <a:buFontTx/>
              <a:buNone/>
              <a:defRPr/>
            </a:pPr>
            <a:r>
              <a:rPr lang="en-US" b="1" dirty="0" smtClean="0">
                <a:solidFill>
                  <a:srgbClr val="FF0000"/>
                </a:solidFill>
                <a:effectLst>
                  <a:outerShdw blurRad="38100" dist="38100" dir="2700000" algn="tl">
                    <a:srgbClr val="C0C0C0"/>
                  </a:outerShdw>
                </a:effectLst>
              </a:rPr>
              <a:t>1</a:t>
            </a:r>
            <a:r>
              <a:rPr lang="ru-RU" b="1" dirty="0" smtClean="0">
                <a:solidFill>
                  <a:srgbClr val="FF0000"/>
                </a:solidFill>
                <a:effectLst>
                  <a:outerShdw blurRad="38100" dist="38100" dir="2700000" algn="tl">
                    <a:srgbClr val="C0C0C0"/>
                  </a:outerShdw>
                </a:effectLst>
              </a:rPr>
              <a:t>5</a:t>
            </a:r>
            <a:r>
              <a:rPr lang="en-US" b="1" dirty="0" smtClean="0">
                <a:solidFill>
                  <a:srgbClr val="FF0000"/>
                </a:solidFill>
                <a:effectLst>
                  <a:outerShdw blurRad="38100" dist="38100" dir="2700000" algn="tl">
                    <a:srgbClr val="C0C0C0"/>
                  </a:outerShdw>
                </a:effectLst>
              </a:rPr>
              <a:t> departments in the executive branch:</a:t>
            </a:r>
          </a:p>
          <a:p>
            <a:pPr eaLnBrk="1" hangingPunct="1">
              <a:lnSpc>
                <a:spcPct val="90000"/>
              </a:lnSpc>
              <a:buFontTx/>
              <a:buNone/>
              <a:defRPr/>
            </a:pPr>
            <a:r>
              <a:rPr lang="en-US" sz="2800" b="1" dirty="0" smtClean="0">
                <a:solidFill>
                  <a:srgbClr val="003399"/>
                </a:solidFill>
                <a:cs typeface="Arial" charset="0"/>
              </a:rPr>
              <a:t>Secretary of State</a:t>
            </a:r>
            <a:r>
              <a:rPr lang="en-US" sz="2800" dirty="0" smtClean="0">
                <a:solidFill>
                  <a:srgbClr val="003399"/>
                </a:solidFill>
                <a:cs typeface="Arial" charset="0"/>
              </a:rPr>
              <a:t> </a:t>
            </a:r>
            <a:br>
              <a:rPr lang="en-US" sz="2800" dirty="0" smtClean="0">
                <a:solidFill>
                  <a:srgbClr val="003399"/>
                </a:solidFill>
                <a:cs typeface="Arial" charset="0"/>
              </a:rPr>
            </a:br>
            <a:r>
              <a:rPr lang="en-US" sz="2800" b="1" dirty="0" smtClean="0">
                <a:solidFill>
                  <a:srgbClr val="003399"/>
                </a:solidFill>
                <a:cs typeface="Arial" charset="0"/>
                <a:hlinkClick r:id="rId2"/>
              </a:rPr>
              <a:t>Department of State</a:t>
            </a:r>
            <a:r>
              <a:rPr lang="en-US" sz="2800" b="1" dirty="0" smtClean="0">
                <a:solidFill>
                  <a:srgbClr val="003399"/>
                </a:solidFill>
                <a:cs typeface="Arial" charset="0"/>
              </a:rPr>
              <a:t> (1789):</a:t>
            </a:r>
            <a:br>
              <a:rPr lang="en-US" sz="2800" b="1" dirty="0" smtClean="0">
                <a:solidFill>
                  <a:srgbClr val="003399"/>
                </a:solidFill>
                <a:cs typeface="Arial" charset="0"/>
              </a:rPr>
            </a:br>
            <a:r>
              <a:rPr lang="en-US" sz="2800" b="1" dirty="0" smtClean="0">
                <a:solidFill>
                  <a:srgbClr val="003399"/>
                </a:solidFill>
                <a:cs typeface="Arial" charset="0"/>
              </a:rPr>
              <a:t>Works with other countries. </a:t>
            </a:r>
            <a:endParaRPr lang="ru-RU" sz="2800" b="1" dirty="0" smtClean="0">
              <a:solidFill>
                <a:srgbClr val="003399"/>
              </a:solidFill>
              <a:cs typeface="Times New Roman" pitchFamily="18" charset="0"/>
            </a:endParaRPr>
          </a:p>
          <a:p>
            <a:pPr eaLnBrk="1" hangingPunct="1">
              <a:lnSpc>
                <a:spcPct val="90000"/>
              </a:lnSpc>
              <a:buFontTx/>
              <a:buNone/>
              <a:defRPr/>
            </a:pPr>
            <a:r>
              <a:rPr lang="en-US" sz="2800" b="1" dirty="0" smtClean="0">
                <a:solidFill>
                  <a:srgbClr val="003399"/>
                </a:solidFill>
                <a:cs typeface="Arial" charset="0"/>
              </a:rPr>
              <a:t>Secretary of the Treasury </a:t>
            </a:r>
            <a:r>
              <a:rPr lang="en-US" sz="2800" b="1" dirty="0" smtClean="0">
                <a:solidFill>
                  <a:srgbClr val="003399"/>
                </a:solidFill>
                <a:cs typeface="Arial" charset="0"/>
                <a:hlinkClick r:id="rId3"/>
              </a:rPr>
              <a:t>Department of the Treasury</a:t>
            </a:r>
            <a:r>
              <a:rPr lang="en-US" sz="2800" b="1" dirty="0" smtClean="0">
                <a:solidFill>
                  <a:srgbClr val="003399"/>
                </a:solidFill>
                <a:cs typeface="Arial" charset="0"/>
              </a:rPr>
              <a:t> (1789):</a:t>
            </a:r>
            <a:br>
              <a:rPr lang="en-US" sz="2800" b="1" dirty="0" smtClean="0">
                <a:solidFill>
                  <a:srgbClr val="003399"/>
                </a:solidFill>
                <a:cs typeface="Arial" charset="0"/>
              </a:rPr>
            </a:br>
            <a:r>
              <a:rPr lang="en-US" sz="2800" b="1" dirty="0" smtClean="0">
                <a:solidFill>
                  <a:srgbClr val="003399"/>
                </a:solidFill>
                <a:cs typeface="Arial" charset="0"/>
              </a:rPr>
              <a:t>Supervises the collection of taxes and the printing of money.</a:t>
            </a:r>
            <a:endParaRPr lang="ru-RU" sz="2800" b="1" dirty="0" smtClean="0">
              <a:solidFill>
                <a:srgbClr val="003399"/>
              </a:solidFill>
              <a:cs typeface="Times New Roman" pitchFamily="18" charset="0"/>
            </a:endParaRPr>
          </a:p>
          <a:p>
            <a:pPr eaLnBrk="1" hangingPunct="1">
              <a:lnSpc>
                <a:spcPct val="90000"/>
              </a:lnSpc>
              <a:buFontTx/>
              <a:buNone/>
              <a:defRPr/>
            </a:pPr>
            <a:r>
              <a:rPr lang="en-US" sz="2800" b="1" dirty="0" smtClean="0">
                <a:solidFill>
                  <a:srgbClr val="003399"/>
                </a:solidFill>
                <a:cs typeface="Arial" charset="0"/>
              </a:rPr>
              <a:t>Secretary of Defense </a:t>
            </a:r>
            <a:br>
              <a:rPr lang="en-US" sz="2800" b="1" dirty="0" smtClean="0">
                <a:solidFill>
                  <a:srgbClr val="003399"/>
                </a:solidFill>
                <a:cs typeface="Arial" charset="0"/>
              </a:rPr>
            </a:br>
            <a:r>
              <a:rPr lang="en-US" sz="2800" b="1" dirty="0" smtClean="0">
                <a:solidFill>
                  <a:srgbClr val="003399"/>
                </a:solidFill>
                <a:cs typeface="Arial" charset="0"/>
                <a:hlinkClick r:id="rId4"/>
              </a:rPr>
              <a:t>Department of Defense</a:t>
            </a:r>
            <a:r>
              <a:rPr lang="en-US" sz="2800" b="1" dirty="0" smtClean="0">
                <a:solidFill>
                  <a:srgbClr val="003399"/>
                </a:solidFill>
                <a:cs typeface="Arial" charset="0"/>
              </a:rPr>
              <a:t> (1947):</a:t>
            </a:r>
            <a:br>
              <a:rPr lang="en-US" sz="2800" b="1" dirty="0" smtClean="0">
                <a:solidFill>
                  <a:srgbClr val="003399"/>
                </a:solidFill>
                <a:cs typeface="Arial" charset="0"/>
              </a:rPr>
            </a:br>
            <a:r>
              <a:rPr lang="en-US" sz="2800" b="1" dirty="0" smtClean="0">
                <a:solidFill>
                  <a:srgbClr val="003399"/>
                </a:solidFill>
                <a:cs typeface="Arial" charset="0"/>
              </a:rPr>
              <a:t>Oversees the armed forces.</a:t>
            </a:r>
            <a:endParaRPr lang="ru-RU" sz="2800" b="1" dirty="0" smtClean="0">
              <a:solidFill>
                <a:srgbClr val="003399"/>
              </a:solidFill>
              <a:cs typeface="Times New Roman" pitchFamily="18" charset="0"/>
            </a:endParaRPr>
          </a:p>
          <a:p>
            <a:pPr eaLnBrk="1" hangingPunct="1">
              <a:lnSpc>
                <a:spcPct val="90000"/>
              </a:lnSpc>
              <a:buFontTx/>
              <a:buNone/>
              <a:defRPr/>
            </a:pPr>
            <a:r>
              <a:rPr lang="en-US" sz="2800" b="1" dirty="0" smtClean="0">
                <a:solidFill>
                  <a:srgbClr val="003399"/>
                </a:solidFill>
                <a:cs typeface="Arial" charset="0"/>
              </a:rPr>
              <a:t>Attorney General </a:t>
            </a:r>
            <a:br>
              <a:rPr lang="en-US" sz="2800" b="1" dirty="0" smtClean="0">
                <a:solidFill>
                  <a:srgbClr val="003399"/>
                </a:solidFill>
                <a:cs typeface="Arial" charset="0"/>
              </a:rPr>
            </a:br>
            <a:r>
              <a:rPr lang="en-US" sz="2800" b="1" dirty="0" smtClean="0">
                <a:solidFill>
                  <a:srgbClr val="003399"/>
                </a:solidFill>
                <a:cs typeface="Arial" charset="0"/>
                <a:hlinkClick r:id="rId5"/>
              </a:rPr>
              <a:t>Department of Justice</a:t>
            </a:r>
            <a:r>
              <a:rPr lang="en-US" sz="2800" b="1" dirty="0" smtClean="0">
                <a:solidFill>
                  <a:srgbClr val="003399"/>
                </a:solidFill>
                <a:cs typeface="Arial" charset="0"/>
              </a:rPr>
              <a:t> (1870):</a:t>
            </a:r>
            <a:br>
              <a:rPr lang="en-US" sz="2800" b="1" dirty="0" smtClean="0">
                <a:solidFill>
                  <a:srgbClr val="003399"/>
                </a:solidFill>
                <a:cs typeface="Arial" charset="0"/>
              </a:rPr>
            </a:br>
            <a:r>
              <a:rPr lang="en-US" sz="2800" b="1" dirty="0" smtClean="0">
                <a:solidFill>
                  <a:srgbClr val="003399"/>
                </a:solidFill>
                <a:cs typeface="Arial" charset="0"/>
              </a:rPr>
              <a:t>Enforces the U.S. Government's laws.</a:t>
            </a:r>
            <a:r>
              <a:rPr lang="en-US" sz="2800" dirty="0" smtClean="0">
                <a:solidFill>
                  <a:srgbClr val="003399"/>
                </a:solidFill>
                <a:cs typeface="Arial" charset="0"/>
              </a:rPr>
              <a:t> </a:t>
            </a:r>
          </a:p>
          <a:p>
            <a:pPr eaLnBrk="1" hangingPunct="1">
              <a:lnSpc>
                <a:spcPct val="90000"/>
              </a:lnSpc>
              <a:buFontTx/>
              <a:buNone/>
              <a:defRPr/>
            </a:pPr>
            <a:endParaRPr lang="ru-RU" sz="2800" dirty="0" smtClean="0">
              <a:solidFill>
                <a:srgbClr val="003399"/>
              </a:solidFill>
              <a:cs typeface="Times New Roman" pitchFamily="18" charset="0"/>
            </a:endParaRPr>
          </a:p>
          <a:p>
            <a:pPr eaLnBrk="1" hangingPunct="1">
              <a:lnSpc>
                <a:spcPct val="90000"/>
              </a:lnSpc>
              <a:buFontTx/>
              <a:buNone/>
              <a:defRPr/>
            </a:pPr>
            <a:endParaRPr lang="ru-RU" sz="2800" dirty="0" smtClean="0">
              <a:solidFill>
                <a:srgbClr val="003399"/>
              </a:solidFill>
              <a:cs typeface="Times New Roman" pitchFamily="18" charset="0"/>
            </a:endParaRPr>
          </a:p>
          <a:p>
            <a:pPr eaLnBrk="1" hangingPunct="1">
              <a:lnSpc>
                <a:spcPct val="90000"/>
              </a:lnSpc>
              <a:buFontTx/>
              <a:buNone/>
              <a:defRPr/>
            </a:pPr>
            <a:endParaRPr lang="en-US" sz="2800" dirty="0" smtClean="0">
              <a:solidFill>
                <a:srgbClr val="003399"/>
              </a:solidFill>
            </a:endParaRPr>
          </a:p>
        </p:txBody>
      </p:sp>
      <p:pic>
        <p:nvPicPr>
          <p:cNvPr id="8196" name="Picture 4" descr="Department of State Seal">
            <a:hlinkClick r:id="rId6"/>
          </p:cNvPr>
          <p:cNvPicPr>
            <a:picLocks noChangeAspect="1" noChangeArrowheads="1"/>
          </p:cNvPicPr>
          <p:nvPr/>
        </p:nvPicPr>
        <p:blipFill>
          <a:blip r:embed="rId7" cstate="print"/>
          <a:srcRect/>
          <a:stretch>
            <a:fillRect/>
          </a:stretch>
        </p:blipFill>
        <p:spPr bwMode="auto">
          <a:xfrm>
            <a:off x="0" y="1268413"/>
            <a:ext cx="749300" cy="749300"/>
          </a:xfrm>
          <a:prstGeom prst="rect">
            <a:avLst/>
          </a:prstGeom>
          <a:noFill/>
          <a:ln w="9525">
            <a:noFill/>
            <a:miter lim="800000"/>
            <a:headEnd/>
            <a:tailEnd/>
          </a:ln>
        </p:spPr>
      </p:pic>
      <p:pic>
        <p:nvPicPr>
          <p:cNvPr id="8197" name="Picture 5" descr="Department of the Treasury Seal">
            <a:hlinkClick r:id="rId2"/>
          </p:cNvPr>
          <p:cNvPicPr>
            <a:picLocks noChangeAspect="1" noChangeArrowheads="1"/>
          </p:cNvPicPr>
          <p:nvPr/>
        </p:nvPicPr>
        <p:blipFill>
          <a:blip r:embed="rId8" cstate="print"/>
          <a:srcRect/>
          <a:stretch>
            <a:fillRect/>
          </a:stretch>
        </p:blipFill>
        <p:spPr bwMode="auto">
          <a:xfrm>
            <a:off x="0" y="2636838"/>
            <a:ext cx="749300" cy="749300"/>
          </a:xfrm>
          <a:prstGeom prst="rect">
            <a:avLst/>
          </a:prstGeom>
          <a:noFill/>
          <a:ln w="9525">
            <a:noFill/>
            <a:miter lim="800000"/>
            <a:headEnd/>
            <a:tailEnd/>
          </a:ln>
        </p:spPr>
      </p:pic>
      <p:pic>
        <p:nvPicPr>
          <p:cNvPr id="8198" name="Picture 6" descr="Department of Defense Seal">
            <a:hlinkClick r:id="rId3"/>
          </p:cNvPr>
          <p:cNvPicPr>
            <a:picLocks noChangeAspect="1" noChangeArrowheads="1"/>
          </p:cNvPicPr>
          <p:nvPr/>
        </p:nvPicPr>
        <p:blipFill>
          <a:blip r:embed="rId9" cstate="print"/>
          <a:srcRect/>
          <a:stretch>
            <a:fillRect/>
          </a:stretch>
        </p:blipFill>
        <p:spPr bwMode="auto">
          <a:xfrm>
            <a:off x="0" y="4292600"/>
            <a:ext cx="749300" cy="749300"/>
          </a:xfrm>
          <a:prstGeom prst="rect">
            <a:avLst/>
          </a:prstGeom>
          <a:noFill/>
          <a:ln w="9525">
            <a:noFill/>
            <a:miter lim="800000"/>
            <a:headEnd/>
            <a:tailEnd/>
          </a:ln>
        </p:spPr>
      </p:pic>
      <p:pic>
        <p:nvPicPr>
          <p:cNvPr id="8199" name="Picture 7" descr="Department of Justice Seal">
            <a:hlinkClick r:id="rId4"/>
          </p:cNvPr>
          <p:cNvPicPr>
            <a:picLocks noChangeAspect="1" noChangeArrowheads="1"/>
          </p:cNvPicPr>
          <p:nvPr/>
        </p:nvPicPr>
        <p:blipFill>
          <a:blip r:embed="rId10" cstate="print"/>
          <a:srcRect/>
          <a:stretch>
            <a:fillRect/>
          </a:stretch>
        </p:blipFill>
        <p:spPr bwMode="auto">
          <a:xfrm>
            <a:off x="0" y="5589588"/>
            <a:ext cx="749300" cy="749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19458"/>
                                        </p:tgtEl>
                                        <p:attrNameLst>
                                          <p:attrName>style.visibility</p:attrName>
                                        </p:attrNameLst>
                                      </p:cBhvr>
                                      <p:to>
                                        <p:strVal val="visible"/>
                                      </p:to>
                                    </p:set>
                                    <p:animEffect transition="in" filter="wipe(up)">
                                      <p:cBhvr>
                                        <p:cTn id="7" dur="500"/>
                                        <p:tgtEl>
                                          <p:spTgt spid="19458"/>
                                        </p:tgtEl>
                                      </p:cBhvr>
                                    </p:animEffect>
                                  </p:childTnLst>
                                </p:cTn>
                              </p:par>
                            </p:childTnLst>
                          </p:cTn>
                        </p:par>
                        <p:par>
                          <p:cTn id="8" fill="hold">
                            <p:stCondLst>
                              <p:cond delay="500"/>
                            </p:stCondLst>
                            <p:childTnLst>
                              <p:par>
                                <p:cTn id="9" presetID="17" presetClass="entr" presetSubtype="10" fill="hold" grpId="0" nodeType="afterEffect">
                                  <p:stCondLst>
                                    <p:cond delay="2000"/>
                                  </p:stCondLst>
                                  <p:childTnLst>
                                    <p:set>
                                      <p:cBhvr>
                                        <p:cTn id="10" dur="1" fill="hold">
                                          <p:stCondLst>
                                            <p:cond delay="0"/>
                                          </p:stCondLst>
                                        </p:cTn>
                                        <p:tgtEl>
                                          <p:spTgt spid="19459">
                                            <p:txEl>
                                              <p:pRg st="0" end="0"/>
                                            </p:txEl>
                                          </p:spTgt>
                                        </p:tgtEl>
                                        <p:attrNameLst>
                                          <p:attrName>style.visibility</p:attrName>
                                        </p:attrNameLst>
                                      </p:cBhvr>
                                      <p:to>
                                        <p:strVal val="visible"/>
                                      </p:to>
                                    </p:set>
                                    <p:anim calcmode="lin" valueType="num">
                                      <p:cBhvr>
                                        <p:cTn id="11"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9459">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7" presetClass="entr" presetSubtype="10" fill="hold" grpId="0" nodeType="afterEffect">
                                  <p:stCondLst>
                                    <p:cond delay="2000"/>
                                  </p:stCondLst>
                                  <p:childTnLst>
                                    <p:set>
                                      <p:cBhvr>
                                        <p:cTn id="15" dur="1" fill="hold">
                                          <p:stCondLst>
                                            <p:cond delay="0"/>
                                          </p:stCondLst>
                                        </p:cTn>
                                        <p:tgtEl>
                                          <p:spTgt spid="19459">
                                            <p:txEl>
                                              <p:pRg st="1" end="1"/>
                                            </p:txEl>
                                          </p:spTgt>
                                        </p:tgtEl>
                                        <p:attrNameLst>
                                          <p:attrName>style.visibility</p:attrName>
                                        </p:attrNameLst>
                                      </p:cBhvr>
                                      <p:to>
                                        <p:strVal val="visible"/>
                                      </p:to>
                                    </p:set>
                                    <p:anim calcmode="lin" valueType="num">
                                      <p:cBhvr>
                                        <p:cTn id="16"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9459">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5500"/>
                            </p:stCondLst>
                            <p:childTnLst>
                              <p:par>
                                <p:cTn id="19" presetID="17" presetClass="entr" presetSubtype="10" fill="hold" grpId="0" nodeType="afterEffect">
                                  <p:stCondLst>
                                    <p:cond delay="2000"/>
                                  </p:stCondLst>
                                  <p:childTnLst>
                                    <p:set>
                                      <p:cBhvr>
                                        <p:cTn id="20" dur="1" fill="hold">
                                          <p:stCondLst>
                                            <p:cond delay="0"/>
                                          </p:stCondLst>
                                        </p:cTn>
                                        <p:tgtEl>
                                          <p:spTgt spid="19459">
                                            <p:txEl>
                                              <p:pRg st="2" end="2"/>
                                            </p:txEl>
                                          </p:spTgt>
                                        </p:tgtEl>
                                        <p:attrNameLst>
                                          <p:attrName>style.visibility</p:attrName>
                                        </p:attrNameLst>
                                      </p:cBhvr>
                                      <p:to>
                                        <p:strVal val="visible"/>
                                      </p:to>
                                    </p:set>
                                    <p:anim calcmode="lin" valueType="num">
                                      <p:cBhvr>
                                        <p:cTn id="21"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9459">
                                            <p:txEl>
                                              <p:pRg st="2" end="2"/>
                                            </p:txEl>
                                          </p:spTgt>
                                        </p:tgtEl>
                                        <p:attrNameLst>
                                          <p:attrName>ppt_h</p:attrName>
                                        </p:attrNameLst>
                                      </p:cBhvr>
                                      <p:tavLst>
                                        <p:tav tm="0">
                                          <p:val>
                                            <p:strVal val="#ppt_h"/>
                                          </p:val>
                                        </p:tav>
                                        <p:tav tm="100000">
                                          <p:val>
                                            <p:strVal val="#ppt_h"/>
                                          </p:val>
                                        </p:tav>
                                      </p:tavLst>
                                    </p:anim>
                                  </p:childTnLst>
                                </p:cTn>
                              </p:par>
                            </p:childTnLst>
                          </p:cTn>
                        </p:par>
                        <p:par>
                          <p:cTn id="23" fill="hold">
                            <p:stCondLst>
                              <p:cond delay="8000"/>
                            </p:stCondLst>
                            <p:childTnLst>
                              <p:par>
                                <p:cTn id="24" presetID="17" presetClass="entr" presetSubtype="10" fill="hold" grpId="0" nodeType="afterEffect">
                                  <p:stCondLst>
                                    <p:cond delay="2000"/>
                                  </p:stCondLst>
                                  <p:childTnLst>
                                    <p:set>
                                      <p:cBhvr>
                                        <p:cTn id="25" dur="1" fill="hold">
                                          <p:stCondLst>
                                            <p:cond delay="0"/>
                                          </p:stCondLst>
                                        </p:cTn>
                                        <p:tgtEl>
                                          <p:spTgt spid="19459">
                                            <p:txEl>
                                              <p:pRg st="3" end="3"/>
                                            </p:txEl>
                                          </p:spTgt>
                                        </p:tgtEl>
                                        <p:attrNameLst>
                                          <p:attrName>style.visibility</p:attrName>
                                        </p:attrNameLst>
                                      </p:cBhvr>
                                      <p:to>
                                        <p:strVal val="visible"/>
                                      </p:to>
                                    </p:set>
                                    <p:anim calcmode="lin" valueType="num">
                                      <p:cBhvr>
                                        <p:cTn id="26"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9459">
                                            <p:txEl>
                                              <p:pRg st="3" end="3"/>
                                            </p:txEl>
                                          </p:spTgt>
                                        </p:tgtEl>
                                        <p:attrNameLst>
                                          <p:attrName>ppt_h</p:attrName>
                                        </p:attrNameLst>
                                      </p:cBhvr>
                                      <p:tavLst>
                                        <p:tav tm="0">
                                          <p:val>
                                            <p:strVal val="#ppt_h"/>
                                          </p:val>
                                        </p:tav>
                                        <p:tav tm="100000">
                                          <p:val>
                                            <p:strVal val="#ppt_h"/>
                                          </p:val>
                                        </p:tav>
                                      </p:tavLst>
                                    </p:anim>
                                  </p:childTnLst>
                                </p:cTn>
                              </p:par>
                            </p:childTnLst>
                          </p:cTn>
                        </p:par>
                        <p:par>
                          <p:cTn id="28" fill="hold">
                            <p:stCondLst>
                              <p:cond delay="10500"/>
                            </p:stCondLst>
                            <p:childTnLst>
                              <p:par>
                                <p:cTn id="29" presetID="17" presetClass="entr" presetSubtype="10" fill="hold" grpId="0" nodeType="afterEffect">
                                  <p:stCondLst>
                                    <p:cond delay="200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p:cTn id="31"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945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advAuto="2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914400"/>
          </a:xfrm>
        </p:spPr>
        <p:txBody>
          <a:bodyPr/>
          <a:lstStyle/>
          <a:p>
            <a:pPr eaLnBrk="1" hangingPunct="1"/>
            <a:r>
              <a:rPr lang="en-US" b="1" smtClean="0">
                <a:solidFill>
                  <a:srgbClr val="000099"/>
                </a:solidFill>
              </a:rPr>
              <a:t>Departments of the Cabinet.</a:t>
            </a:r>
            <a:endParaRPr lang="ru-RU" b="1" smtClean="0">
              <a:solidFill>
                <a:srgbClr val="000099"/>
              </a:solidFill>
            </a:endParaRPr>
          </a:p>
        </p:txBody>
      </p:sp>
      <p:sp>
        <p:nvSpPr>
          <p:cNvPr id="9219" name="Rectangle 3"/>
          <p:cNvSpPr>
            <a:spLocks noGrp="1" noChangeArrowheads="1"/>
          </p:cNvSpPr>
          <p:nvPr>
            <p:ph idx="1"/>
          </p:nvPr>
        </p:nvSpPr>
        <p:spPr>
          <a:xfrm>
            <a:off x="762000" y="914400"/>
            <a:ext cx="8382000" cy="6187008"/>
          </a:xfrm>
        </p:spPr>
        <p:txBody>
          <a:bodyPr>
            <a:normAutofit lnSpcReduction="10000"/>
          </a:bodyPr>
          <a:lstStyle/>
          <a:p>
            <a:pPr eaLnBrk="1" hangingPunct="1">
              <a:lnSpc>
                <a:spcPct val="90000"/>
              </a:lnSpc>
              <a:buFont typeface="Wingdings" pitchFamily="2" charset="2"/>
              <a:buNone/>
            </a:pPr>
            <a:r>
              <a:rPr lang="en-US" sz="2800" dirty="0" smtClean="0">
                <a:solidFill>
                  <a:srgbClr val="000099"/>
                </a:solidFill>
                <a:cs typeface="Arial" charset="0"/>
              </a:rPr>
              <a:t>   </a:t>
            </a:r>
            <a:r>
              <a:rPr lang="en-US" b="1" dirty="0" smtClean="0">
                <a:solidFill>
                  <a:srgbClr val="000099"/>
                </a:solidFill>
                <a:cs typeface="Arial" charset="0"/>
                <a:hlinkClick r:id="rId2"/>
              </a:rPr>
              <a:t>Department of the Interior</a:t>
            </a:r>
            <a:r>
              <a:rPr lang="en-US" b="1" dirty="0" smtClean="0">
                <a:solidFill>
                  <a:srgbClr val="000099"/>
                </a:solidFill>
                <a:cs typeface="Arial" charset="0"/>
              </a:rPr>
              <a:t> (1849)</a:t>
            </a:r>
            <a:br>
              <a:rPr lang="en-US" b="1" dirty="0" smtClean="0">
                <a:solidFill>
                  <a:srgbClr val="000099"/>
                </a:solidFill>
                <a:cs typeface="Arial" charset="0"/>
              </a:rPr>
            </a:br>
            <a:r>
              <a:rPr lang="en-US" b="1" dirty="0" smtClean="0">
                <a:solidFill>
                  <a:srgbClr val="000099"/>
                </a:solidFill>
                <a:cs typeface="Arial" charset="0"/>
                <a:hlinkClick r:id="rId3"/>
              </a:rPr>
              <a:t>Department of Agriculture</a:t>
            </a:r>
            <a:r>
              <a:rPr lang="en-US" b="1" dirty="0" smtClean="0">
                <a:solidFill>
                  <a:srgbClr val="000099"/>
                </a:solidFill>
                <a:cs typeface="Arial" charset="0"/>
              </a:rPr>
              <a:t> (1862)</a:t>
            </a:r>
          </a:p>
          <a:p>
            <a:pPr eaLnBrk="1" hangingPunct="1">
              <a:lnSpc>
                <a:spcPct val="90000"/>
              </a:lnSpc>
              <a:buFont typeface="Wingdings" pitchFamily="2" charset="2"/>
              <a:buNone/>
            </a:pPr>
            <a:r>
              <a:rPr lang="en-US" b="1" dirty="0" smtClean="0">
                <a:solidFill>
                  <a:srgbClr val="000099"/>
                </a:solidFill>
                <a:cs typeface="Arial" charset="0"/>
              </a:rPr>
              <a:t>    </a:t>
            </a:r>
            <a:r>
              <a:rPr lang="en-US" b="1" dirty="0" smtClean="0">
                <a:solidFill>
                  <a:srgbClr val="000099"/>
                </a:solidFill>
                <a:cs typeface="Arial" charset="0"/>
                <a:hlinkClick r:id="rId4"/>
              </a:rPr>
              <a:t>Department of Commerce</a:t>
            </a:r>
            <a:r>
              <a:rPr lang="en-US" b="1" dirty="0" smtClean="0">
                <a:solidFill>
                  <a:srgbClr val="000099"/>
                </a:solidFill>
                <a:cs typeface="Arial" charset="0"/>
              </a:rPr>
              <a:t> (1903)</a:t>
            </a:r>
            <a:br>
              <a:rPr lang="en-US" b="1" dirty="0" smtClean="0">
                <a:solidFill>
                  <a:srgbClr val="000099"/>
                </a:solidFill>
                <a:cs typeface="Arial" charset="0"/>
              </a:rPr>
            </a:br>
            <a:r>
              <a:rPr lang="en-US" b="1" dirty="0" smtClean="0">
                <a:solidFill>
                  <a:srgbClr val="000099"/>
                </a:solidFill>
                <a:cs typeface="Arial" charset="0"/>
                <a:hlinkClick r:id="rId5"/>
              </a:rPr>
              <a:t>Department of Labor</a:t>
            </a:r>
            <a:r>
              <a:rPr lang="en-US" b="1" dirty="0" smtClean="0">
                <a:solidFill>
                  <a:srgbClr val="000099"/>
                </a:solidFill>
                <a:cs typeface="Arial" charset="0"/>
              </a:rPr>
              <a:t> (1913)</a:t>
            </a:r>
            <a:br>
              <a:rPr lang="en-US" b="1" dirty="0" smtClean="0">
                <a:solidFill>
                  <a:srgbClr val="000099"/>
                </a:solidFill>
                <a:cs typeface="Arial" charset="0"/>
              </a:rPr>
            </a:br>
            <a:r>
              <a:rPr lang="en-US" b="1" dirty="0" smtClean="0">
                <a:solidFill>
                  <a:srgbClr val="000099"/>
                </a:solidFill>
                <a:cs typeface="Arial" charset="0"/>
                <a:hlinkClick r:id="rId6"/>
              </a:rPr>
              <a:t>Department of Health and Human Services</a:t>
            </a:r>
            <a:r>
              <a:rPr lang="en-US" b="1" dirty="0" smtClean="0">
                <a:solidFill>
                  <a:srgbClr val="000099"/>
                </a:solidFill>
                <a:cs typeface="Arial" charset="0"/>
              </a:rPr>
              <a:t> (1953)</a:t>
            </a:r>
            <a:br>
              <a:rPr lang="en-US" b="1" dirty="0" smtClean="0">
                <a:solidFill>
                  <a:srgbClr val="000099"/>
                </a:solidFill>
                <a:cs typeface="Arial" charset="0"/>
              </a:rPr>
            </a:br>
            <a:r>
              <a:rPr lang="en-US" b="1" dirty="0" smtClean="0">
                <a:solidFill>
                  <a:srgbClr val="000099"/>
                </a:solidFill>
                <a:cs typeface="Arial" charset="0"/>
                <a:hlinkClick r:id="rId7"/>
              </a:rPr>
              <a:t>Department of Housing and Urban Development</a:t>
            </a:r>
            <a:r>
              <a:rPr lang="en-US" b="1" dirty="0" smtClean="0">
                <a:solidFill>
                  <a:srgbClr val="000099"/>
                </a:solidFill>
                <a:cs typeface="Arial" charset="0"/>
              </a:rPr>
              <a:t> (1965)</a:t>
            </a:r>
            <a:br>
              <a:rPr lang="en-US" b="1" dirty="0" smtClean="0">
                <a:solidFill>
                  <a:srgbClr val="000099"/>
                </a:solidFill>
                <a:cs typeface="Arial" charset="0"/>
              </a:rPr>
            </a:br>
            <a:r>
              <a:rPr lang="en-US" b="1" dirty="0" smtClean="0">
                <a:solidFill>
                  <a:srgbClr val="000099"/>
                </a:solidFill>
                <a:cs typeface="Times New Roman" pitchFamily="18" charset="0"/>
                <a:hlinkClick r:id="rId8"/>
              </a:rPr>
              <a:t>Department of Transportation</a:t>
            </a:r>
            <a:r>
              <a:rPr lang="en-US" b="1" dirty="0" smtClean="0">
                <a:solidFill>
                  <a:srgbClr val="000099"/>
                </a:solidFill>
                <a:cs typeface="Times New Roman" pitchFamily="18" charset="0"/>
              </a:rPr>
              <a:t> (1966)</a:t>
            </a:r>
            <a:br>
              <a:rPr lang="en-US" b="1" dirty="0" smtClean="0">
                <a:solidFill>
                  <a:srgbClr val="000099"/>
                </a:solidFill>
                <a:cs typeface="Times New Roman" pitchFamily="18" charset="0"/>
              </a:rPr>
            </a:br>
            <a:r>
              <a:rPr lang="en-US" b="1" dirty="0" smtClean="0">
                <a:solidFill>
                  <a:srgbClr val="000099"/>
                </a:solidFill>
                <a:cs typeface="Times New Roman" pitchFamily="18" charset="0"/>
                <a:hlinkClick r:id="rId9"/>
              </a:rPr>
              <a:t>Department of Energy</a:t>
            </a:r>
            <a:r>
              <a:rPr lang="en-US" b="1" dirty="0" smtClean="0">
                <a:solidFill>
                  <a:srgbClr val="000099"/>
                </a:solidFill>
                <a:cs typeface="Times New Roman" pitchFamily="18" charset="0"/>
              </a:rPr>
              <a:t> (1977)</a:t>
            </a:r>
            <a:r>
              <a:rPr lang="ru-RU" b="1" dirty="0" smtClean="0">
                <a:solidFill>
                  <a:srgbClr val="000099"/>
                </a:solidFill>
                <a:cs typeface="Times New Roman" pitchFamily="18" charset="0"/>
              </a:rPr>
              <a:t> </a:t>
            </a:r>
            <a:endParaRPr lang="en-US" b="1" dirty="0" smtClean="0">
              <a:solidFill>
                <a:srgbClr val="000099"/>
              </a:solidFill>
              <a:cs typeface="Times New Roman" pitchFamily="18" charset="0"/>
            </a:endParaRPr>
          </a:p>
          <a:p>
            <a:pPr eaLnBrk="1" hangingPunct="1">
              <a:lnSpc>
                <a:spcPct val="90000"/>
              </a:lnSpc>
              <a:buFont typeface="Wingdings" pitchFamily="2" charset="2"/>
              <a:buNone/>
            </a:pPr>
            <a:r>
              <a:rPr lang="en-US" b="1" dirty="0" smtClean="0">
                <a:solidFill>
                  <a:srgbClr val="000099"/>
                </a:solidFill>
                <a:cs typeface="Times New Roman" pitchFamily="18" charset="0"/>
              </a:rPr>
              <a:t>   </a:t>
            </a:r>
            <a:r>
              <a:rPr lang="en-US" b="1" dirty="0" smtClean="0">
                <a:solidFill>
                  <a:srgbClr val="000099"/>
                </a:solidFill>
                <a:cs typeface="Times New Roman" pitchFamily="18" charset="0"/>
                <a:hlinkClick r:id="rId10"/>
              </a:rPr>
              <a:t>Department of Education</a:t>
            </a:r>
            <a:r>
              <a:rPr lang="en-US" b="1" dirty="0" smtClean="0">
                <a:solidFill>
                  <a:srgbClr val="000099"/>
                </a:solidFill>
                <a:cs typeface="Times New Roman" pitchFamily="18" charset="0"/>
              </a:rPr>
              <a:t> (1979)</a:t>
            </a:r>
            <a:br>
              <a:rPr lang="en-US" b="1" dirty="0" smtClean="0">
                <a:solidFill>
                  <a:srgbClr val="000099"/>
                </a:solidFill>
                <a:cs typeface="Times New Roman" pitchFamily="18" charset="0"/>
              </a:rPr>
            </a:br>
            <a:r>
              <a:rPr lang="en-US" b="1" dirty="0" smtClean="0">
                <a:solidFill>
                  <a:srgbClr val="000099"/>
                </a:solidFill>
                <a:cs typeface="Times New Roman" pitchFamily="18" charset="0"/>
                <a:hlinkClick r:id="rId11"/>
              </a:rPr>
              <a:t>Department of Veterans Affairs</a:t>
            </a:r>
            <a:r>
              <a:rPr lang="en-US" b="1" dirty="0" smtClean="0">
                <a:solidFill>
                  <a:srgbClr val="000099"/>
                </a:solidFill>
                <a:cs typeface="Times New Roman" pitchFamily="18" charset="0"/>
              </a:rPr>
              <a:t> (1988)</a:t>
            </a:r>
            <a:br>
              <a:rPr lang="en-US" b="1" dirty="0" smtClean="0">
                <a:solidFill>
                  <a:srgbClr val="000099"/>
                </a:solidFill>
                <a:cs typeface="Times New Roman" pitchFamily="18" charset="0"/>
              </a:rPr>
            </a:br>
            <a:r>
              <a:rPr lang="en-US" b="1" dirty="0" smtClean="0">
                <a:solidFill>
                  <a:srgbClr val="000099"/>
                </a:solidFill>
                <a:cs typeface="Times New Roman" pitchFamily="18" charset="0"/>
                <a:hlinkClick r:id="rId12" action="ppaction://hlinkfile"/>
              </a:rPr>
              <a:t>Department of Homeland Security</a:t>
            </a:r>
            <a:r>
              <a:rPr lang="en-US" b="1" dirty="0" smtClean="0">
                <a:solidFill>
                  <a:srgbClr val="000099"/>
                </a:solidFill>
                <a:cs typeface="Times New Roman" pitchFamily="18" charset="0"/>
              </a:rPr>
              <a:t> (2003)</a:t>
            </a:r>
            <a:br>
              <a:rPr lang="en-US" b="1" dirty="0" smtClean="0">
                <a:solidFill>
                  <a:srgbClr val="000099"/>
                </a:solidFill>
                <a:cs typeface="Times New Roman" pitchFamily="18" charset="0"/>
              </a:rPr>
            </a:br>
            <a:r>
              <a:rPr lang="en-US" b="1" dirty="0" smtClean="0">
                <a:solidFill>
                  <a:srgbClr val="000099"/>
                </a:solidFill>
                <a:cs typeface="Times New Roman" pitchFamily="18" charset="0"/>
              </a:rPr>
              <a:t/>
            </a:r>
            <a:br>
              <a:rPr lang="en-US" b="1" dirty="0" smtClean="0">
                <a:solidFill>
                  <a:srgbClr val="000099"/>
                </a:solidFill>
                <a:cs typeface="Times New Roman" pitchFamily="18" charset="0"/>
              </a:rPr>
            </a:br>
            <a:endParaRPr lang="ru-RU" b="1" dirty="0" smtClean="0">
              <a:solidFill>
                <a:srgbClr val="000099"/>
              </a:solidFill>
              <a:cs typeface="Times New Roman" pitchFamily="18" charset="0"/>
            </a:endParaRPr>
          </a:p>
        </p:txBody>
      </p:sp>
      <p:pic>
        <p:nvPicPr>
          <p:cNvPr id="9220" name="Picture 4" descr="Department of the Interior Seal">
            <a:hlinkClick r:id="rId13"/>
          </p:cNvPr>
          <p:cNvPicPr>
            <a:picLocks noChangeAspect="1" noChangeArrowheads="1"/>
          </p:cNvPicPr>
          <p:nvPr/>
        </p:nvPicPr>
        <p:blipFill>
          <a:blip r:embed="rId14" cstate="print"/>
          <a:srcRect/>
          <a:stretch>
            <a:fillRect/>
          </a:stretch>
        </p:blipFill>
        <p:spPr bwMode="auto">
          <a:xfrm>
            <a:off x="250825" y="620713"/>
            <a:ext cx="749300" cy="749300"/>
          </a:xfrm>
          <a:prstGeom prst="rect">
            <a:avLst/>
          </a:prstGeom>
          <a:noFill/>
          <a:ln w="9525">
            <a:noFill/>
            <a:miter lim="800000"/>
            <a:headEnd/>
            <a:tailEnd/>
          </a:ln>
        </p:spPr>
      </p:pic>
      <p:pic>
        <p:nvPicPr>
          <p:cNvPr id="9221" name="Picture 5" descr="Department of Homeland Security Seal">
            <a:hlinkClick r:id="rId11"/>
          </p:cNvPr>
          <p:cNvPicPr>
            <a:picLocks noChangeAspect="1" noChangeArrowheads="1"/>
          </p:cNvPicPr>
          <p:nvPr/>
        </p:nvPicPr>
        <p:blipFill>
          <a:blip r:embed="rId15" cstate="print"/>
          <a:srcRect/>
          <a:stretch>
            <a:fillRect/>
          </a:stretch>
        </p:blipFill>
        <p:spPr bwMode="auto">
          <a:xfrm>
            <a:off x="250825" y="5949950"/>
            <a:ext cx="749300" cy="749300"/>
          </a:xfrm>
          <a:prstGeom prst="rect">
            <a:avLst/>
          </a:prstGeom>
          <a:noFill/>
          <a:ln w="9525">
            <a:noFill/>
            <a:miter lim="800000"/>
            <a:headEnd/>
            <a:tailEnd/>
          </a:ln>
        </p:spPr>
      </p:pic>
      <p:pic>
        <p:nvPicPr>
          <p:cNvPr id="9222" name="Picture 6" descr="Department of Veterans Affairs Seal">
            <a:hlinkClick r:id="rId10"/>
          </p:cNvPr>
          <p:cNvPicPr>
            <a:picLocks noChangeAspect="1" noChangeArrowheads="1"/>
          </p:cNvPicPr>
          <p:nvPr/>
        </p:nvPicPr>
        <p:blipFill>
          <a:blip r:embed="rId16" cstate="print"/>
          <a:srcRect/>
          <a:stretch>
            <a:fillRect/>
          </a:stretch>
        </p:blipFill>
        <p:spPr bwMode="auto">
          <a:xfrm>
            <a:off x="250825" y="5157788"/>
            <a:ext cx="749300" cy="749300"/>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4213" y="188913"/>
            <a:ext cx="7772400" cy="908050"/>
          </a:xfrm>
        </p:spPr>
        <p:txBody>
          <a:bodyPr>
            <a:normAutofit fontScale="90000"/>
          </a:bodyPr>
          <a:lstStyle/>
          <a:p>
            <a:pPr eaLnBrk="1" hangingPunct="1">
              <a:defRPr/>
            </a:pPr>
            <a:r>
              <a:rPr lang="en-US" sz="4000" b="1" dirty="0" smtClean="0">
                <a:effectLst>
                  <a:outerShdw blurRad="38100" dist="38100" dir="2700000" algn="tl">
                    <a:srgbClr val="C0C0C0"/>
                  </a:outerShdw>
                </a:effectLst>
              </a:rPr>
              <a:t>The powers of the President</a:t>
            </a:r>
            <a:br>
              <a:rPr lang="en-US" sz="4000" b="1" dirty="0" smtClean="0">
                <a:effectLst>
                  <a:outerShdw blurRad="38100" dist="38100" dir="2700000" algn="tl">
                    <a:srgbClr val="C0C0C0"/>
                  </a:outerShdw>
                </a:effectLst>
              </a:rPr>
            </a:br>
            <a:r>
              <a:rPr lang="en-US" sz="4000" b="1" dirty="0" smtClean="0">
                <a:effectLst>
                  <a:outerShdw blurRad="38100" dist="38100" dir="2700000" algn="tl">
                    <a:srgbClr val="C0C0C0"/>
                  </a:outerShdw>
                </a:effectLst>
              </a:rPr>
              <a:t> as the National Leader</a:t>
            </a:r>
            <a:endParaRPr lang="ru-RU" sz="4000" dirty="0" smtClean="0">
              <a:effectLst>
                <a:outerShdw blurRad="38100" dist="38100" dir="2700000" algn="tl">
                  <a:srgbClr val="C0C0C0"/>
                </a:outerShdw>
              </a:effectLst>
            </a:endParaRPr>
          </a:p>
        </p:txBody>
      </p:sp>
      <p:sp>
        <p:nvSpPr>
          <p:cNvPr id="5123" name="Rectangle 3"/>
          <p:cNvSpPr>
            <a:spLocks noGrp="1" noChangeArrowheads="1"/>
          </p:cNvSpPr>
          <p:nvPr>
            <p:ph idx="1"/>
          </p:nvPr>
        </p:nvSpPr>
        <p:spPr>
          <a:xfrm>
            <a:off x="395536" y="1341438"/>
            <a:ext cx="7848872" cy="5111898"/>
          </a:xfrm>
        </p:spPr>
        <p:txBody>
          <a:bodyPr>
            <a:normAutofit lnSpcReduction="10000"/>
          </a:bodyPr>
          <a:lstStyle/>
          <a:p>
            <a:pPr marL="609600" indent="-609600">
              <a:lnSpc>
                <a:spcPct val="90000"/>
              </a:lnSpc>
              <a:buClr>
                <a:srgbClr val="003399"/>
              </a:buClr>
            </a:pPr>
            <a:r>
              <a:rPr lang="ru-RU" sz="3600" b="1" dirty="0" smtClean="0">
                <a:solidFill>
                  <a:srgbClr val="003399"/>
                </a:solidFill>
              </a:rPr>
              <a:t> </a:t>
            </a:r>
            <a:r>
              <a:rPr lang="ru-RU" sz="3600" b="1" dirty="0" err="1" smtClean="0"/>
              <a:t>to</a:t>
            </a:r>
            <a:r>
              <a:rPr lang="ru-RU" sz="3600" b="1" dirty="0" smtClean="0"/>
              <a:t> </a:t>
            </a:r>
            <a:r>
              <a:rPr lang="ru-RU" sz="3600" b="1" dirty="0" err="1" smtClean="0"/>
              <a:t>call</a:t>
            </a:r>
            <a:r>
              <a:rPr lang="ru-RU" sz="3600" b="1" dirty="0" smtClean="0"/>
              <a:t> </a:t>
            </a:r>
            <a:r>
              <a:rPr lang="ru-RU" sz="3600" b="1" dirty="0" err="1" smtClean="0"/>
              <a:t>special</a:t>
            </a:r>
            <a:r>
              <a:rPr lang="ru-RU" sz="3600" b="1" dirty="0" smtClean="0"/>
              <a:t> </a:t>
            </a:r>
            <a:r>
              <a:rPr lang="ru-RU" sz="3600" b="1" dirty="0" err="1" smtClean="0"/>
              <a:t>sessions</a:t>
            </a:r>
            <a:r>
              <a:rPr lang="ru-RU" sz="3600" b="1" dirty="0" smtClean="0"/>
              <a:t> </a:t>
            </a:r>
            <a:r>
              <a:rPr lang="ru-RU" sz="3600" b="1" dirty="0" err="1" smtClean="0"/>
              <a:t>of</a:t>
            </a:r>
            <a:r>
              <a:rPr lang="ru-RU" sz="3600" b="1" dirty="0" smtClean="0"/>
              <a:t> </a:t>
            </a:r>
            <a:r>
              <a:rPr lang="ru-RU" sz="3600" b="1" dirty="0" err="1" smtClean="0"/>
              <a:t>the</a:t>
            </a:r>
            <a:r>
              <a:rPr lang="ru-RU" sz="3600" b="1" dirty="0" smtClean="0"/>
              <a:t> Congress;</a:t>
            </a:r>
            <a:endParaRPr lang="en-US" sz="3600" b="1" dirty="0" smtClean="0"/>
          </a:p>
          <a:p>
            <a:pPr marL="609600" indent="-609600">
              <a:lnSpc>
                <a:spcPct val="90000"/>
              </a:lnSpc>
              <a:buClr>
                <a:srgbClr val="003399"/>
              </a:buClr>
            </a:pPr>
            <a:r>
              <a:rPr lang="en-US" sz="3600" b="1" dirty="0" smtClean="0"/>
              <a:t>t</a:t>
            </a:r>
            <a:r>
              <a:rPr lang="ru-RU" sz="3600" b="1" dirty="0" err="1" smtClean="0"/>
              <a:t>o</a:t>
            </a:r>
            <a:r>
              <a:rPr lang="ru-RU" sz="3600" b="1" dirty="0" smtClean="0"/>
              <a:t> </a:t>
            </a:r>
            <a:r>
              <a:rPr lang="ru-RU" sz="3600" b="1" dirty="0" err="1" smtClean="0"/>
              <a:t>recommend</a:t>
            </a:r>
            <a:r>
              <a:rPr lang="ru-RU" sz="3600" b="1" dirty="0" smtClean="0"/>
              <a:t> </a:t>
            </a:r>
            <a:r>
              <a:rPr lang="ru-RU" sz="3600" b="1" dirty="0" err="1" smtClean="0"/>
              <a:t>legislation</a:t>
            </a:r>
            <a:r>
              <a:rPr lang="ru-RU" sz="3600" b="1" dirty="0" smtClean="0"/>
              <a:t> </a:t>
            </a:r>
            <a:r>
              <a:rPr lang="ru-RU" sz="3600" b="1" dirty="0" err="1" smtClean="0"/>
              <a:t>to</a:t>
            </a:r>
            <a:r>
              <a:rPr lang="ru-RU" sz="3600" b="1" dirty="0" smtClean="0"/>
              <a:t> </a:t>
            </a:r>
            <a:r>
              <a:rPr lang="ru-RU" sz="3600" b="1" dirty="0" err="1" smtClean="0"/>
              <a:t>the</a:t>
            </a:r>
            <a:r>
              <a:rPr lang="ru-RU" sz="3600" b="1" dirty="0" smtClean="0"/>
              <a:t> Congress;</a:t>
            </a:r>
            <a:endParaRPr lang="en-US" sz="3600" b="1" dirty="0" smtClean="0"/>
          </a:p>
          <a:p>
            <a:pPr marL="609600" indent="-609600">
              <a:lnSpc>
                <a:spcPct val="90000"/>
              </a:lnSpc>
              <a:buClr>
                <a:srgbClr val="003399"/>
              </a:buClr>
            </a:pPr>
            <a:r>
              <a:rPr lang="ru-RU" sz="3600" b="1" dirty="0" smtClean="0"/>
              <a:t> </a:t>
            </a:r>
            <a:r>
              <a:rPr lang="ru-RU" sz="3600" b="1" dirty="0" err="1" smtClean="0"/>
              <a:t>to</a:t>
            </a:r>
            <a:r>
              <a:rPr lang="ru-RU" sz="3600" b="1" dirty="0" smtClean="0"/>
              <a:t> </a:t>
            </a:r>
            <a:r>
              <a:rPr lang="ru-RU" sz="3600" b="1" dirty="0" err="1" smtClean="0"/>
              <a:t>deliver</a:t>
            </a:r>
            <a:r>
              <a:rPr lang="ru-RU" sz="3600" b="1" dirty="0" smtClean="0"/>
              <a:t> </a:t>
            </a:r>
            <a:r>
              <a:rPr lang="ru-RU" sz="3600" b="1" dirty="0" err="1" smtClean="0"/>
              <a:t>messages</a:t>
            </a:r>
            <a:r>
              <a:rPr lang="ru-RU" sz="3600" b="1" dirty="0" smtClean="0"/>
              <a:t> </a:t>
            </a:r>
            <a:r>
              <a:rPr lang="ru-RU" sz="3600" b="1" dirty="0" err="1" smtClean="0"/>
              <a:t>to</a:t>
            </a:r>
            <a:r>
              <a:rPr lang="ru-RU" sz="3600" b="1" dirty="0" smtClean="0"/>
              <a:t> </a:t>
            </a:r>
            <a:r>
              <a:rPr lang="ru-RU" sz="3600" b="1" dirty="0" err="1" smtClean="0"/>
              <a:t>the</a:t>
            </a:r>
            <a:r>
              <a:rPr lang="ru-RU" sz="3600" b="1" dirty="0" smtClean="0"/>
              <a:t> Congress;</a:t>
            </a:r>
            <a:endParaRPr lang="en-US" sz="3600" b="1" dirty="0" smtClean="0"/>
          </a:p>
          <a:p>
            <a:pPr marL="609600" indent="-609600">
              <a:lnSpc>
                <a:spcPct val="90000"/>
              </a:lnSpc>
              <a:buClr>
                <a:srgbClr val="003399"/>
              </a:buClr>
            </a:pPr>
            <a:r>
              <a:rPr lang="ru-RU" sz="3600" b="1" dirty="0" smtClean="0"/>
              <a:t> </a:t>
            </a:r>
            <a:r>
              <a:rPr lang="ru-RU" sz="3600" b="1" dirty="0" err="1" smtClean="0"/>
              <a:t>to</a:t>
            </a:r>
            <a:r>
              <a:rPr lang="ru-RU" sz="3600" b="1" dirty="0" smtClean="0"/>
              <a:t> </a:t>
            </a:r>
            <a:r>
              <a:rPr lang="ru-RU" sz="3600" b="1" dirty="0" err="1" smtClean="0"/>
              <a:t>sign</a:t>
            </a:r>
            <a:r>
              <a:rPr lang="ru-RU" sz="3600" b="1" dirty="0" smtClean="0"/>
              <a:t> </a:t>
            </a:r>
            <a:r>
              <a:rPr lang="ru-RU" sz="3600" b="1" dirty="0" err="1" smtClean="0"/>
              <a:t>or</a:t>
            </a:r>
            <a:r>
              <a:rPr lang="ru-RU" sz="3600" b="1" dirty="0" smtClean="0"/>
              <a:t> </a:t>
            </a:r>
            <a:r>
              <a:rPr lang="ru-RU" sz="3600" b="1" dirty="0" err="1" smtClean="0"/>
              <a:t>veto</a:t>
            </a:r>
            <a:r>
              <a:rPr lang="ru-RU" sz="3600" b="1" dirty="0" smtClean="0"/>
              <a:t> </a:t>
            </a:r>
            <a:r>
              <a:rPr lang="ru-RU" sz="3600" b="1" dirty="0" err="1" smtClean="0"/>
              <a:t>legislation</a:t>
            </a:r>
            <a:r>
              <a:rPr lang="ru-RU" sz="3600" b="1" dirty="0" smtClean="0"/>
              <a:t>; </a:t>
            </a:r>
            <a:endParaRPr lang="en-US" sz="3600" b="1" dirty="0" smtClean="0"/>
          </a:p>
          <a:p>
            <a:pPr marL="609600" indent="-609600">
              <a:lnSpc>
                <a:spcPct val="90000"/>
              </a:lnSpc>
              <a:buClr>
                <a:srgbClr val="003399"/>
              </a:buClr>
            </a:pPr>
            <a:r>
              <a:rPr lang="ru-RU" sz="3600" b="1" dirty="0" err="1" smtClean="0"/>
              <a:t>to</a:t>
            </a:r>
            <a:r>
              <a:rPr lang="ru-RU" sz="3600" b="1" dirty="0" smtClean="0"/>
              <a:t> </a:t>
            </a:r>
            <a:r>
              <a:rPr lang="ru-RU" sz="3600" b="1" dirty="0" err="1" smtClean="0"/>
              <a:t>appoint</a:t>
            </a:r>
            <a:r>
              <a:rPr lang="ru-RU" sz="3600" b="1" dirty="0" smtClean="0"/>
              <a:t> </a:t>
            </a:r>
            <a:r>
              <a:rPr lang="ru-RU" sz="3600" b="1" dirty="0" err="1" smtClean="0"/>
              <a:t>federal</a:t>
            </a:r>
            <a:r>
              <a:rPr lang="ru-RU" sz="3600" b="1" dirty="0" smtClean="0"/>
              <a:t> </a:t>
            </a:r>
            <a:r>
              <a:rPr lang="ru-RU" sz="3600" b="1" dirty="0" err="1" smtClean="0"/>
              <a:t>judges</a:t>
            </a:r>
            <a:r>
              <a:rPr lang="ru-RU" sz="3600" b="1" dirty="0" smtClean="0"/>
              <a:t>; </a:t>
            </a:r>
            <a:endParaRPr lang="en-US" sz="3600" b="1" dirty="0" smtClean="0"/>
          </a:p>
          <a:p>
            <a:pPr marL="609600" indent="-609600">
              <a:lnSpc>
                <a:spcPct val="90000"/>
              </a:lnSpc>
              <a:buClr>
                <a:srgbClr val="003399"/>
              </a:buClr>
            </a:pPr>
            <a:r>
              <a:rPr lang="ru-RU" sz="3600" b="1" dirty="0" err="1" smtClean="0"/>
              <a:t>to</a:t>
            </a:r>
            <a:r>
              <a:rPr lang="ru-RU" sz="3600" b="1" dirty="0" smtClean="0"/>
              <a:t> </a:t>
            </a:r>
            <a:r>
              <a:rPr lang="ru-RU" sz="3600" b="1" dirty="0" err="1" smtClean="0"/>
              <a:t>appoint</a:t>
            </a:r>
            <a:r>
              <a:rPr lang="ru-RU" sz="3600" b="1" dirty="0" smtClean="0"/>
              <a:t> </a:t>
            </a:r>
            <a:r>
              <a:rPr lang="ru-RU" sz="3600" b="1" dirty="0" err="1" smtClean="0"/>
              <a:t>heads</a:t>
            </a:r>
            <a:r>
              <a:rPr lang="ru-RU" sz="3600" b="1" dirty="0" smtClean="0"/>
              <a:t> </a:t>
            </a:r>
            <a:r>
              <a:rPr lang="ru-RU" sz="3600" b="1" dirty="0" err="1" smtClean="0"/>
              <a:t>of</a:t>
            </a:r>
            <a:r>
              <a:rPr lang="ru-RU" sz="3600" b="1" dirty="0" smtClean="0"/>
              <a:t> </a:t>
            </a:r>
            <a:r>
              <a:rPr lang="ru-RU" sz="3600" b="1" dirty="0" err="1" smtClean="0"/>
              <a:t>federal</a:t>
            </a:r>
            <a:r>
              <a:rPr lang="ru-RU" sz="3600" b="1" dirty="0" smtClean="0"/>
              <a:t> </a:t>
            </a:r>
            <a:r>
              <a:rPr lang="ru-RU" sz="3600" b="1" dirty="0" err="1" smtClean="0"/>
              <a:t>departments</a:t>
            </a:r>
            <a:r>
              <a:rPr lang="ru-RU" sz="3600" b="1" dirty="0" smtClean="0"/>
              <a:t> </a:t>
            </a:r>
            <a:r>
              <a:rPr lang="ru-RU" sz="3600" b="1" dirty="0" err="1" smtClean="0"/>
              <a:t>and</a:t>
            </a:r>
            <a:r>
              <a:rPr lang="ru-RU" sz="3600" b="1" dirty="0" smtClean="0"/>
              <a:t> </a:t>
            </a:r>
            <a:r>
              <a:rPr lang="ru-RU" sz="3600" b="1" dirty="0" err="1" smtClean="0"/>
              <a:t>agencies</a:t>
            </a:r>
            <a:r>
              <a:rPr lang="ru-RU" sz="3600" b="1" dirty="0" smtClean="0"/>
              <a:t> </a:t>
            </a:r>
            <a:r>
              <a:rPr lang="ru-RU" sz="3600" b="1" dirty="0" err="1" smtClean="0"/>
              <a:t>and</a:t>
            </a:r>
            <a:r>
              <a:rPr lang="ru-RU" sz="3600" b="1" dirty="0" smtClean="0"/>
              <a:t> </a:t>
            </a:r>
            <a:r>
              <a:rPr lang="ru-RU" sz="3600" b="1" dirty="0" err="1" smtClean="0"/>
              <a:t>other</a:t>
            </a:r>
            <a:r>
              <a:rPr lang="ru-RU" sz="3600" b="1" dirty="0" smtClean="0"/>
              <a:t> </a:t>
            </a:r>
            <a:r>
              <a:rPr lang="ru-RU" sz="3600" b="1" dirty="0" err="1" smtClean="0"/>
              <a:t>principal</a:t>
            </a:r>
            <a:r>
              <a:rPr lang="ru-RU" sz="3600" b="1" dirty="0" smtClean="0"/>
              <a:t> </a:t>
            </a:r>
            <a:r>
              <a:rPr lang="ru-RU" sz="3600" b="1" dirty="0" err="1" smtClean="0"/>
              <a:t>federal</a:t>
            </a:r>
            <a:r>
              <a:rPr lang="ru-RU" sz="3600" b="1" dirty="0" smtClean="0"/>
              <a:t> </a:t>
            </a:r>
            <a:r>
              <a:rPr lang="ru-RU" sz="3600" b="1" dirty="0" err="1" smtClean="0"/>
              <a:t>officials</a:t>
            </a:r>
            <a:r>
              <a:rPr lang="en-US" sz="3600" b="1" dirty="0" smtClean="0"/>
              <a:t>.</a:t>
            </a:r>
            <a:r>
              <a:rPr lang="ru-RU" sz="3600" b="1" dirty="0" smtClean="0"/>
              <a:t> </a:t>
            </a:r>
            <a:endParaRPr lang="en-US" sz="3600" b="1" dirty="0" smtClean="0"/>
          </a:p>
          <a:p>
            <a:pPr marL="609600" indent="-609600">
              <a:lnSpc>
                <a:spcPct val="90000"/>
              </a:lnSpc>
            </a:pPr>
            <a:endParaRPr lang="en-US" sz="3600" b="1" dirty="0" smtClean="0"/>
          </a:p>
          <a:p>
            <a:pPr marL="609600" indent="-609600" eaLnBrk="1" hangingPunct="1">
              <a:lnSpc>
                <a:spcPct val="90000"/>
              </a:lnSpc>
              <a:buFontTx/>
              <a:buNone/>
            </a:pPr>
            <a:endParaRPr lang="ru-RU" dirty="0" smtClean="0">
              <a:solidFill>
                <a:srgbClr val="003399"/>
              </a:solidFill>
            </a:endParaRPr>
          </a:p>
          <a:p>
            <a:pPr marL="609600" indent="-609600" eaLnBrk="1" hangingPunct="1">
              <a:lnSpc>
                <a:spcPct val="90000"/>
              </a:lnSpc>
            </a:pPr>
            <a:endParaRPr lang="ru-RU"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par>
                          <p:cTn id="8" fill="hold">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dissolve">
                                      <p:cBhvr>
                                        <p:cTn id="11" dur="500"/>
                                        <p:tgtEl>
                                          <p:spTgt spid="5123">
                                            <p:txEl>
                                              <p:pRg st="0" end="0"/>
                                            </p:txEl>
                                          </p:spTgt>
                                        </p:tgtEl>
                                      </p:cBhvr>
                                    </p:animEffect>
                                  </p:childTnLst>
                                </p:cTn>
                              </p:par>
                            </p:childTnLst>
                          </p:cTn>
                        </p:par>
                        <p:par>
                          <p:cTn id="12" fill="hold">
                            <p:stCondLst>
                              <p:cond delay="3000"/>
                            </p:stCondLst>
                            <p:childTnLst>
                              <p:par>
                                <p:cTn id="13" presetID="9" presetClass="entr" presetSubtype="0" fill="hold" grpId="0" nodeType="afterEffect">
                                  <p:stCondLst>
                                    <p:cond delay="2000"/>
                                  </p:stCondLst>
                                  <p:childTnLst>
                                    <p:set>
                                      <p:cBhvr>
                                        <p:cTn id="14" dur="1" fill="hold">
                                          <p:stCondLst>
                                            <p:cond delay="0"/>
                                          </p:stCondLst>
                                        </p:cTn>
                                        <p:tgtEl>
                                          <p:spTgt spid="5123">
                                            <p:txEl>
                                              <p:pRg st="1" end="1"/>
                                            </p:txEl>
                                          </p:spTgt>
                                        </p:tgtEl>
                                        <p:attrNameLst>
                                          <p:attrName>style.visibility</p:attrName>
                                        </p:attrNameLst>
                                      </p:cBhvr>
                                      <p:to>
                                        <p:strVal val="visible"/>
                                      </p:to>
                                    </p:set>
                                    <p:animEffect transition="in" filter="dissolve">
                                      <p:cBhvr>
                                        <p:cTn id="15" dur="500"/>
                                        <p:tgtEl>
                                          <p:spTgt spid="5123">
                                            <p:txEl>
                                              <p:pRg st="1" end="1"/>
                                            </p:txEl>
                                          </p:spTgt>
                                        </p:tgtEl>
                                      </p:cBhvr>
                                    </p:animEffect>
                                  </p:childTnLst>
                                </p:cTn>
                              </p:par>
                            </p:childTnLst>
                          </p:cTn>
                        </p:par>
                        <p:par>
                          <p:cTn id="16" fill="hold">
                            <p:stCondLst>
                              <p:cond delay="5500"/>
                            </p:stCondLst>
                            <p:childTnLst>
                              <p:par>
                                <p:cTn id="17" presetID="9" presetClass="entr" presetSubtype="0" fill="hold" grpId="0" nodeType="afterEffect">
                                  <p:stCondLst>
                                    <p:cond delay="2000"/>
                                  </p:stCondLst>
                                  <p:childTnLst>
                                    <p:set>
                                      <p:cBhvr>
                                        <p:cTn id="18" dur="1" fill="hold">
                                          <p:stCondLst>
                                            <p:cond delay="0"/>
                                          </p:stCondLst>
                                        </p:cTn>
                                        <p:tgtEl>
                                          <p:spTgt spid="5123">
                                            <p:txEl>
                                              <p:pRg st="2" end="2"/>
                                            </p:txEl>
                                          </p:spTgt>
                                        </p:tgtEl>
                                        <p:attrNameLst>
                                          <p:attrName>style.visibility</p:attrName>
                                        </p:attrNameLst>
                                      </p:cBhvr>
                                      <p:to>
                                        <p:strVal val="visible"/>
                                      </p:to>
                                    </p:set>
                                    <p:animEffect transition="in" filter="dissolve">
                                      <p:cBhvr>
                                        <p:cTn id="19" dur="500"/>
                                        <p:tgtEl>
                                          <p:spTgt spid="5123">
                                            <p:txEl>
                                              <p:pRg st="2" end="2"/>
                                            </p:txEl>
                                          </p:spTgt>
                                        </p:tgtEl>
                                      </p:cBhvr>
                                    </p:animEffect>
                                  </p:childTnLst>
                                </p:cTn>
                              </p:par>
                            </p:childTnLst>
                          </p:cTn>
                        </p:par>
                        <p:par>
                          <p:cTn id="20" fill="hold">
                            <p:stCondLst>
                              <p:cond delay="8000"/>
                            </p:stCondLst>
                            <p:childTnLst>
                              <p:par>
                                <p:cTn id="21" presetID="9" presetClass="entr" presetSubtype="0" fill="hold" grpId="0" nodeType="afterEffect">
                                  <p:stCondLst>
                                    <p:cond delay="2000"/>
                                  </p:stCondLst>
                                  <p:childTnLst>
                                    <p:set>
                                      <p:cBhvr>
                                        <p:cTn id="22" dur="1" fill="hold">
                                          <p:stCondLst>
                                            <p:cond delay="0"/>
                                          </p:stCondLst>
                                        </p:cTn>
                                        <p:tgtEl>
                                          <p:spTgt spid="5123">
                                            <p:txEl>
                                              <p:pRg st="3" end="3"/>
                                            </p:txEl>
                                          </p:spTgt>
                                        </p:tgtEl>
                                        <p:attrNameLst>
                                          <p:attrName>style.visibility</p:attrName>
                                        </p:attrNameLst>
                                      </p:cBhvr>
                                      <p:to>
                                        <p:strVal val="visible"/>
                                      </p:to>
                                    </p:set>
                                    <p:animEffect transition="in" filter="dissolve">
                                      <p:cBhvr>
                                        <p:cTn id="23" dur="500"/>
                                        <p:tgtEl>
                                          <p:spTgt spid="5123">
                                            <p:txEl>
                                              <p:pRg st="3" end="3"/>
                                            </p:txEl>
                                          </p:spTgt>
                                        </p:tgtEl>
                                      </p:cBhvr>
                                    </p:animEffect>
                                  </p:childTnLst>
                                </p:cTn>
                              </p:par>
                            </p:childTnLst>
                          </p:cTn>
                        </p:par>
                        <p:par>
                          <p:cTn id="24" fill="hold">
                            <p:stCondLst>
                              <p:cond delay="10500"/>
                            </p:stCondLst>
                            <p:childTnLst>
                              <p:par>
                                <p:cTn id="25" presetID="9" presetClass="entr" presetSubtype="0" fill="hold" grpId="0" nodeType="afterEffect">
                                  <p:stCondLst>
                                    <p:cond delay="200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dissolve">
                                      <p:cBhvr>
                                        <p:cTn id="27" dur="500"/>
                                        <p:tgtEl>
                                          <p:spTgt spid="5123">
                                            <p:txEl>
                                              <p:pRg st="4" end="4"/>
                                            </p:txEl>
                                          </p:spTgt>
                                        </p:tgtEl>
                                      </p:cBhvr>
                                    </p:animEffect>
                                  </p:childTnLst>
                                </p:cTn>
                              </p:par>
                            </p:childTnLst>
                          </p:cTn>
                        </p:par>
                        <p:par>
                          <p:cTn id="28" fill="hold">
                            <p:stCondLst>
                              <p:cond delay="13000"/>
                            </p:stCondLst>
                            <p:childTnLst>
                              <p:par>
                                <p:cTn id="29" presetID="9" presetClass="entr" presetSubtype="0" fill="hold" grpId="0" nodeType="afterEffect">
                                  <p:stCondLst>
                                    <p:cond delay="2000"/>
                                  </p:stCondLst>
                                  <p:childTnLst>
                                    <p:set>
                                      <p:cBhvr>
                                        <p:cTn id="30" dur="1" fill="hold">
                                          <p:stCondLst>
                                            <p:cond delay="0"/>
                                          </p:stCondLst>
                                        </p:cTn>
                                        <p:tgtEl>
                                          <p:spTgt spid="5123">
                                            <p:txEl>
                                              <p:pRg st="5" end="5"/>
                                            </p:txEl>
                                          </p:spTgt>
                                        </p:tgtEl>
                                        <p:attrNameLst>
                                          <p:attrName>style.visibility</p:attrName>
                                        </p:attrNameLst>
                                      </p:cBhvr>
                                      <p:to>
                                        <p:strVal val="visible"/>
                                      </p:to>
                                    </p:set>
                                    <p:animEffect transition="in" filter="dissolve">
                                      <p:cBhvr>
                                        <p:cTn id="31"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advAuto="200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0"/>
            <a:ext cx="8229600" cy="1143000"/>
          </a:xfrm>
        </p:spPr>
        <p:txBody>
          <a:bodyPr>
            <a:normAutofit fontScale="90000"/>
          </a:bodyPr>
          <a:lstStyle/>
          <a:p>
            <a:pPr eaLnBrk="1" hangingPunct="1">
              <a:defRPr/>
            </a:pPr>
            <a:r>
              <a:rPr lang="en-US" sz="4000" b="1" dirty="0" smtClean="0">
                <a:effectLst>
                  <a:outerShdw blurRad="38100" dist="38100" dir="2700000" algn="tl">
                    <a:srgbClr val="C0C0C0"/>
                  </a:outerShdw>
                </a:effectLst>
              </a:rPr>
              <a:t>The powers of the President</a:t>
            </a:r>
            <a:br>
              <a:rPr lang="en-US" sz="4000" b="1" dirty="0" smtClean="0">
                <a:effectLst>
                  <a:outerShdw blurRad="38100" dist="38100" dir="2700000" algn="tl">
                    <a:srgbClr val="C0C0C0"/>
                  </a:outerShdw>
                </a:effectLst>
              </a:rPr>
            </a:br>
            <a:r>
              <a:rPr lang="en-US" sz="4000" b="1" dirty="0" smtClean="0">
                <a:effectLst>
                  <a:outerShdw blurRad="38100" dist="38100" dir="2700000" algn="tl">
                    <a:srgbClr val="C0C0C0"/>
                  </a:outerShdw>
                </a:effectLst>
              </a:rPr>
              <a:t>as the World leader</a:t>
            </a:r>
            <a:endParaRPr lang="ru-RU" sz="4000" dirty="0" smtClean="0"/>
          </a:p>
        </p:txBody>
      </p:sp>
      <p:sp>
        <p:nvSpPr>
          <p:cNvPr id="6147" name="Rectangle 3"/>
          <p:cNvSpPr>
            <a:spLocks noGrp="1" noChangeArrowheads="1"/>
          </p:cNvSpPr>
          <p:nvPr>
            <p:ph idx="1"/>
          </p:nvPr>
        </p:nvSpPr>
        <p:spPr>
          <a:xfrm>
            <a:off x="395288" y="1412875"/>
            <a:ext cx="8229600" cy="5040313"/>
          </a:xfrm>
        </p:spPr>
        <p:txBody>
          <a:bodyPr/>
          <a:lstStyle/>
          <a:p>
            <a:pPr marL="609600" indent="-609600">
              <a:lnSpc>
                <a:spcPct val="90000"/>
              </a:lnSpc>
            </a:pPr>
            <a:r>
              <a:rPr lang="ru-RU" sz="3600" b="1" dirty="0" err="1" smtClean="0"/>
              <a:t>to</a:t>
            </a:r>
            <a:r>
              <a:rPr lang="ru-RU" sz="3600" b="1" dirty="0" smtClean="0"/>
              <a:t> </a:t>
            </a:r>
            <a:r>
              <a:rPr lang="ru-RU" sz="3600" b="1" dirty="0" err="1" smtClean="0"/>
              <a:t>appoint</a:t>
            </a:r>
            <a:r>
              <a:rPr lang="ru-RU" sz="3600" b="1" dirty="0" smtClean="0"/>
              <a:t> </a:t>
            </a:r>
            <a:r>
              <a:rPr lang="ru-RU" sz="3600" b="1" dirty="0" err="1" smtClean="0"/>
              <a:t>representatives</a:t>
            </a:r>
            <a:r>
              <a:rPr lang="ru-RU" sz="3600" b="1" dirty="0" smtClean="0"/>
              <a:t> </a:t>
            </a:r>
            <a:r>
              <a:rPr lang="ru-RU" sz="3600" b="1" dirty="0" err="1" smtClean="0"/>
              <a:t>to</a:t>
            </a:r>
            <a:r>
              <a:rPr lang="ru-RU" sz="3600" b="1" dirty="0" smtClean="0"/>
              <a:t> </a:t>
            </a:r>
            <a:r>
              <a:rPr lang="ru-RU" sz="3600" b="1" dirty="0" err="1" smtClean="0"/>
              <a:t>foreign</a:t>
            </a:r>
            <a:r>
              <a:rPr lang="ru-RU" sz="3600" b="1" dirty="0" smtClean="0"/>
              <a:t> </a:t>
            </a:r>
            <a:r>
              <a:rPr lang="ru-RU" sz="3600" b="1" dirty="0" err="1" smtClean="0"/>
              <a:t>countries</a:t>
            </a:r>
            <a:r>
              <a:rPr lang="ru-RU" sz="3600" b="1" dirty="0" smtClean="0"/>
              <a:t>; </a:t>
            </a:r>
            <a:endParaRPr lang="en-US" sz="3600" b="1" dirty="0" smtClean="0"/>
          </a:p>
          <a:p>
            <a:pPr marL="609600" indent="-609600">
              <a:lnSpc>
                <a:spcPct val="90000"/>
              </a:lnSpc>
            </a:pPr>
            <a:r>
              <a:rPr lang="ru-RU" sz="3600" b="1" dirty="0" err="1" smtClean="0"/>
              <a:t>to</a:t>
            </a:r>
            <a:r>
              <a:rPr lang="ru-RU" sz="3600" b="1" dirty="0" smtClean="0"/>
              <a:t> </a:t>
            </a:r>
            <a:r>
              <a:rPr lang="ru-RU" sz="3600" b="1" dirty="0" err="1" smtClean="0"/>
              <a:t>carry</a:t>
            </a:r>
            <a:r>
              <a:rPr lang="ru-RU" sz="3600" b="1" dirty="0" smtClean="0"/>
              <a:t> </a:t>
            </a:r>
            <a:r>
              <a:rPr lang="ru-RU" sz="3600" b="1" dirty="0" err="1" smtClean="0"/>
              <a:t>on</a:t>
            </a:r>
            <a:r>
              <a:rPr lang="ru-RU" sz="3600" b="1" dirty="0" smtClean="0"/>
              <a:t> </a:t>
            </a:r>
            <a:r>
              <a:rPr lang="ru-RU" sz="3600" b="1" dirty="0" err="1" smtClean="0"/>
              <a:t>official</a:t>
            </a:r>
            <a:r>
              <a:rPr lang="ru-RU" sz="3600" b="1" dirty="0" smtClean="0"/>
              <a:t> </a:t>
            </a:r>
            <a:r>
              <a:rPr lang="ru-RU" sz="3600" b="1" dirty="0" err="1" smtClean="0"/>
              <a:t>business</a:t>
            </a:r>
            <a:r>
              <a:rPr lang="ru-RU" sz="3600" b="1" dirty="0" smtClean="0"/>
              <a:t> </a:t>
            </a:r>
            <a:r>
              <a:rPr lang="ru-RU" sz="3600" b="1" dirty="0" err="1" smtClean="0"/>
              <a:t>with</a:t>
            </a:r>
            <a:r>
              <a:rPr lang="ru-RU" sz="3600" b="1" dirty="0" smtClean="0"/>
              <a:t> </a:t>
            </a:r>
            <a:r>
              <a:rPr lang="ru-RU" sz="3600" b="1" dirty="0" err="1" smtClean="0"/>
              <a:t>foreign</a:t>
            </a:r>
            <a:r>
              <a:rPr lang="ru-RU" sz="3600" b="1" dirty="0" smtClean="0"/>
              <a:t> </a:t>
            </a:r>
            <a:r>
              <a:rPr lang="ru-RU" sz="3600" b="1" dirty="0" err="1" smtClean="0"/>
              <a:t>nations</a:t>
            </a:r>
            <a:r>
              <a:rPr lang="ru-RU" sz="3600" b="1" dirty="0" smtClean="0"/>
              <a:t>; </a:t>
            </a:r>
            <a:endParaRPr lang="en-US" sz="3600" b="1" dirty="0" smtClean="0"/>
          </a:p>
          <a:p>
            <a:pPr marL="609600" indent="-609600">
              <a:lnSpc>
                <a:spcPct val="90000"/>
              </a:lnSpc>
            </a:pPr>
            <a:r>
              <a:rPr lang="ru-RU" sz="3600" b="1" dirty="0" err="1" smtClean="0"/>
              <a:t>to</a:t>
            </a:r>
            <a:r>
              <a:rPr lang="ru-RU" sz="3600" b="1" dirty="0" smtClean="0"/>
              <a:t> </a:t>
            </a:r>
            <a:r>
              <a:rPr lang="ru-RU" sz="3600" b="1" dirty="0" err="1" smtClean="0"/>
              <a:t>exercise</a:t>
            </a:r>
            <a:r>
              <a:rPr lang="ru-RU" sz="3600" b="1" dirty="0" smtClean="0"/>
              <a:t> </a:t>
            </a:r>
            <a:r>
              <a:rPr lang="ru-RU" sz="3600" b="1" dirty="0" err="1" smtClean="0"/>
              <a:t>the</a:t>
            </a:r>
            <a:r>
              <a:rPr lang="ru-RU" sz="3600" b="1" dirty="0" smtClean="0"/>
              <a:t> </a:t>
            </a:r>
            <a:r>
              <a:rPr lang="ru-RU" sz="3600" b="1" dirty="0" err="1" smtClean="0"/>
              <a:t>function</a:t>
            </a:r>
            <a:r>
              <a:rPr lang="ru-RU" sz="3600" b="1" dirty="0" smtClean="0"/>
              <a:t> </a:t>
            </a:r>
            <a:r>
              <a:rPr lang="ru-RU" sz="3600" b="1" dirty="0" err="1" smtClean="0"/>
              <a:t>of</a:t>
            </a:r>
            <a:r>
              <a:rPr lang="ru-RU" sz="3600" b="1" dirty="0" smtClean="0"/>
              <a:t> </a:t>
            </a:r>
            <a:r>
              <a:rPr lang="ru-RU" sz="3600" b="1" dirty="0" err="1" smtClean="0"/>
              <a:t>commander-in-chief</a:t>
            </a:r>
            <a:r>
              <a:rPr lang="ru-RU" sz="3600" b="1" dirty="0" smtClean="0"/>
              <a:t> </a:t>
            </a:r>
            <a:r>
              <a:rPr lang="ru-RU" sz="3600" b="1" dirty="0" err="1" smtClean="0"/>
              <a:t>of</a:t>
            </a:r>
            <a:r>
              <a:rPr lang="ru-RU" sz="3600" b="1" dirty="0" smtClean="0"/>
              <a:t> </a:t>
            </a:r>
            <a:r>
              <a:rPr lang="ru-RU" sz="3600" b="1" dirty="0" err="1" smtClean="0"/>
              <a:t>the</a:t>
            </a:r>
            <a:r>
              <a:rPr lang="ru-RU" sz="3600" b="1" dirty="0" smtClean="0"/>
              <a:t> </a:t>
            </a:r>
            <a:r>
              <a:rPr lang="ru-RU" sz="3600" b="1" dirty="0" err="1" smtClean="0"/>
              <a:t>armed</a:t>
            </a:r>
            <a:r>
              <a:rPr lang="ru-RU" sz="3600" b="1" dirty="0" smtClean="0"/>
              <a:t> </a:t>
            </a:r>
            <a:r>
              <a:rPr lang="ru-RU" sz="3600" b="1" dirty="0" err="1" smtClean="0"/>
              <a:t>forces</a:t>
            </a:r>
            <a:r>
              <a:rPr lang="ru-RU" sz="3600" b="1" dirty="0" smtClean="0"/>
              <a:t>;</a:t>
            </a:r>
            <a:endParaRPr lang="en-US" sz="3600" b="1" dirty="0" smtClean="0"/>
          </a:p>
          <a:p>
            <a:pPr marL="609600" indent="-609600">
              <a:lnSpc>
                <a:spcPct val="90000"/>
              </a:lnSpc>
            </a:pPr>
            <a:r>
              <a:rPr lang="ru-RU" sz="3600" b="1" dirty="0" smtClean="0"/>
              <a:t> </a:t>
            </a:r>
            <a:r>
              <a:rPr lang="ru-RU" sz="3600" b="1" dirty="0" err="1" smtClean="0"/>
              <a:t>to</a:t>
            </a:r>
            <a:r>
              <a:rPr lang="ru-RU" sz="3600" b="1" dirty="0" smtClean="0"/>
              <a:t> </a:t>
            </a:r>
            <a:r>
              <a:rPr lang="ru-RU" sz="3600" b="1" dirty="0" err="1" smtClean="0"/>
              <a:t>grant</a:t>
            </a:r>
            <a:r>
              <a:rPr lang="ru-RU" sz="3600" b="1" dirty="0" smtClean="0"/>
              <a:t> </a:t>
            </a:r>
            <a:r>
              <a:rPr lang="ru-RU" sz="3600" b="1" dirty="0" err="1" smtClean="0"/>
              <a:t>pardons</a:t>
            </a:r>
            <a:r>
              <a:rPr lang="ru-RU" sz="3600" b="1" dirty="0" smtClean="0"/>
              <a:t> </a:t>
            </a:r>
            <a:r>
              <a:rPr lang="ru-RU" sz="3600" b="1" dirty="0" err="1" smtClean="0"/>
              <a:t>for</a:t>
            </a:r>
            <a:r>
              <a:rPr lang="ru-RU" sz="3600" b="1" dirty="0" smtClean="0"/>
              <a:t> </a:t>
            </a:r>
            <a:r>
              <a:rPr lang="ru-RU" sz="3600" b="1" dirty="0" err="1" smtClean="0"/>
              <a:t>offenses</a:t>
            </a:r>
            <a:r>
              <a:rPr lang="ru-RU" sz="3600" b="1" dirty="0" smtClean="0"/>
              <a:t> </a:t>
            </a:r>
            <a:r>
              <a:rPr lang="ru-RU" sz="3600" b="1" dirty="0" err="1" smtClean="0"/>
              <a:t>against</a:t>
            </a:r>
            <a:r>
              <a:rPr lang="ru-RU" sz="3600" b="1" dirty="0" smtClean="0"/>
              <a:t> </a:t>
            </a:r>
            <a:r>
              <a:rPr lang="ru-RU" sz="3600" b="1" dirty="0" err="1" smtClean="0"/>
              <a:t>the</a:t>
            </a:r>
            <a:r>
              <a:rPr lang="ru-RU" sz="3600" b="1" dirty="0" smtClean="0"/>
              <a:t> </a:t>
            </a:r>
            <a:r>
              <a:rPr lang="ru-RU" sz="3600" b="1" dirty="0" err="1" smtClean="0"/>
              <a:t>United</a:t>
            </a:r>
            <a:r>
              <a:rPr lang="ru-RU" sz="3600" b="1" dirty="0" smtClean="0"/>
              <a:t> </a:t>
            </a:r>
            <a:r>
              <a:rPr lang="ru-RU" sz="3600" b="1" dirty="0" err="1" smtClean="0"/>
              <a:t>States</a:t>
            </a:r>
            <a:r>
              <a:rPr lang="ru-RU" sz="3600" b="1" dirty="0" smtClean="0"/>
              <a:t>. </a:t>
            </a:r>
            <a:endParaRPr lang="en-US" sz="3600" b="1" dirty="0" smtClean="0"/>
          </a:p>
          <a:p>
            <a:pPr marL="609600" indent="-609600" eaLnBrk="1" hangingPunct="1">
              <a:lnSpc>
                <a:spcPct val="90000"/>
              </a:lnSpc>
              <a:buFont typeface="Wingdings" pitchFamily="2" charset="2"/>
              <a:buChar char="Ø"/>
            </a:pPr>
            <a:endParaRPr lang="ru-RU" sz="3600" b="1" dirty="0" smtClean="0">
              <a:solidFill>
                <a:srgbClr val="003399"/>
              </a:solidFill>
            </a:endParaRPr>
          </a:p>
          <a:p>
            <a:pPr marL="609600" indent="-609600" eaLnBrk="1" hangingPunct="1">
              <a:lnSpc>
                <a:spcPct val="90000"/>
              </a:lnSpc>
            </a:pPr>
            <a:endParaRPr lang="ru-RU" sz="2800" b="1" dirty="0" smtClean="0">
              <a:solidFill>
                <a:srgbClr val="0033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par>
                          <p:cTn id="8" fill="hold">
                            <p:stCondLst>
                              <p:cond delay="500"/>
                            </p:stCondLst>
                            <p:childTnLst>
                              <p:par>
                                <p:cTn id="9" presetID="3" presetClass="entr" presetSubtype="5" fill="hold" grpId="0" nodeType="afterEffect">
                                  <p:stCondLst>
                                    <p:cond delay="200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blinds(vertical)">
                                      <p:cBhvr>
                                        <p:cTn id="11" dur="500"/>
                                        <p:tgtEl>
                                          <p:spTgt spid="6147">
                                            <p:txEl>
                                              <p:pRg st="0" end="0"/>
                                            </p:txEl>
                                          </p:spTgt>
                                        </p:tgtEl>
                                      </p:cBhvr>
                                    </p:animEffect>
                                  </p:childTnLst>
                                </p:cTn>
                              </p:par>
                            </p:childTnLst>
                          </p:cTn>
                        </p:par>
                        <p:par>
                          <p:cTn id="12" fill="hold">
                            <p:stCondLst>
                              <p:cond delay="3000"/>
                            </p:stCondLst>
                            <p:childTnLst>
                              <p:par>
                                <p:cTn id="13" presetID="3" presetClass="entr" presetSubtype="5" fill="hold" grpId="0" nodeType="afterEffect">
                                  <p:stCondLst>
                                    <p:cond delay="200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blinds(vertical)">
                                      <p:cBhvr>
                                        <p:cTn id="15" dur="500"/>
                                        <p:tgtEl>
                                          <p:spTgt spid="6147">
                                            <p:txEl>
                                              <p:pRg st="1" end="1"/>
                                            </p:txEl>
                                          </p:spTgt>
                                        </p:tgtEl>
                                      </p:cBhvr>
                                    </p:animEffect>
                                  </p:childTnLst>
                                </p:cTn>
                              </p:par>
                            </p:childTnLst>
                          </p:cTn>
                        </p:par>
                        <p:par>
                          <p:cTn id="16" fill="hold">
                            <p:stCondLst>
                              <p:cond delay="5500"/>
                            </p:stCondLst>
                            <p:childTnLst>
                              <p:par>
                                <p:cTn id="17" presetID="3" presetClass="entr" presetSubtype="5" fill="hold" grpId="0" nodeType="afterEffect">
                                  <p:stCondLst>
                                    <p:cond delay="2000"/>
                                  </p:stCondLst>
                                  <p:childTnLst>
                                    <p:set>
                                      <p:cBhvr>
                                        <p:cTn id="18" dur="1" fill="hold">
                                          <p:stCondLst>
                                            <p:cond delay="0"/>
                                          </p:stCondLst>
                                        </p:cTn>
                                        <p:tgtEl>
                                          <p:spTgt spid="6147">
                                            <p:txEl>
                                              <p:pRg st="2" end="2"/>
                                            </p:txEl>
                                          </p:spTgt>
                                        </p:tgtEl>
                                        <p:attrNameLst>
                                          <p:attrName>style.visibility</p:attrName>
                                        </p:attrNameLst>
                                      </p:cBhvr>
                                      <p:to>
                                        <p:strVal val="visible"/>
                                      </p:to>
                                    </p:set>
                                    <p:animEffect transition="in" filter="blinds(vertical)">
                                      <p:cBhvr>
                                        <p:cTn id="19" dur="500"/>
                                        <p:tgtEl>
                                          <p:spTgt spid="6147">
                                            <p:txEl>
                                              <p:pRg st="2" end="2"/>
                                            </p:txEl>
                                          </p:spTgt>
                                        </p:tgtEl>
                                      </p:cBhvr>
                                    </p:animEffect>
                                  </p:childTnLst>
                                </p:cTn>
                              </p:par>
                            </p:childTnLst>
                          </p:cTn>
                        </p:par>
                        <p:par>
                          <p:cTn id="20" fill="hold">
                            <p:stCondLst>
                              <p:cond delay="8000"/>
                            </p:stCondLst>
                            <p:childTnLst>
                              <p:par>
                                <p:cTn id="21" presetID="3" presetClass="entr" presetSubtype="5" fill="hold" grpId="0" nodeType="afterEffect">
                                  <p:stCondLst>
                                    <p:cond delay="2000"/>
                                  </p:stCondLst>
                                  <p:childTnLst>
                                    <p:set>
                                      <p:cBhvr>
                                        <p:cTn id="22" dur="1" fill="hold">
                                          <p:stCondLst>
                                            <p:cond delay="0"/>
                                          </p:stCondLst>
                                        </p:cTn>
                                        <p:tgtEl>
                                          <p:spTgt spid="6147">
                                            <p:txEl>
                                              <p:pRg st="3" end="3"/>
                                            </p:txEl>
                                          </p:spTgt>
                                        </p:tgtEl>
                                        <p:attrNameLst>
                                          <p:attrName>style.visibility</p:attrName>
                                        </p:attrNameLst>
                                      </p:cBhvr>
                                      <p:to>
                                        <p:strVal val="visible"/>
                                      </p:to>
                                    </p:set>
                                    <p:animEffect transition="in" filter="blinds(vertical)">
                                      <p:cBhvr>
                                        <p:cTn id="23"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advAuto="200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0"/>
            <a:ext cx="8229600" cy="1143001"/>
          </a:xfrm>
        </p:spPr>
        <p:txBody>
          <a:bodyPr>
            <a:normAutofit/>
          </a:bodyPr>
          <a:lstStyle/>
          <a:p>
            <a:pPr eaLnBrk="1" hangingPunct="1"/>
            <a:r>
              <a:rPr lang="en-US" sz="4000" b="1" dirty="0" smtClean="0"/>
              <a:t>How powerful is the President?</a:t>
            </a:r>
            <a:endParaRPr lang="ru-RU" sz="4000" b="1" dirty="0" smtClean="0"/>
          </a:p>
        </p:txBody>
      </p:sp>
      <p:sp>
        <p:nvSpPr>
          <p:cNvPr id="10243" name="Rectangle 3"/>
          <p:cNvSpPr>
            <a:spLocks noGrp="1" noChangeArrowheads="1"/>
          </p:cNvSpPr>
          <p:nvPr>
            <p:ph idx="1"/>
          </p:nvPr>
        </p:nvSpPr>
        <p:spPr>
          <a:xfrm>
            <a:off x="250825" y="1241847"/>
            <a:ext cx="8893175" cy="5616153"/>
          </a:xfrm>
        </p:spPr>
        <p:txBody>
          <a:bodyPr>
            <a:normAutofit lnSpcReduction="10000"/>
          </a:bodyPr>
          <a:lstStyle/>
          <a:p>
            <a:pPr eaLnBrk="1" hangingPunct="1">
              <a:lnSpc>
                <a:spcPct val="80000"/>
              </a:lnSpc>
              <a:buFont typeface="Wingdings" pitchFamily="2" charset="2"/>
              <a:buChar char="Ø"/>
              <a:defRPr/>
            </a:pPr>
            <a:r>
              <a:rPr lang="en-GB" b="1" dirty="0" smtClean="0"/>
              <a:t>Congress has the power to make laws, </a:t>
            </a:r>
            <a:r>
              <a:rPr lang="en-GB" b="1" i="1" dirty="0" smtClean="0">
                <a:effectLst>
                  <a:outerShdw blurRad="38100" dist="38100" dir="2700000" algn="tl">
                    <a:srgbClr val="C0C0C0"/>
                  </a:outerShdw>
                </a:effectLst>
              </a:rPr>
              <a:t>but the President may veto any act of Congress.</a:t>
            </a:r>
            <a:r>
              <a:rPr lang="en-GB" b="1" dirty="0" smtClean="0"/>
              <a:t> </a:t>
            </a:r>
          </a:p>
          <a:p>
            <a:pPr eaLnBrk="1" hangingPunct="1">
              <a:lnSpc>
                <a:spcPct val="80000"/>
              </a:lnSpc>
              <a:buFont typeface="Wingdings" pitchFamily="2" charset="2"/>
              <a:buChar char="Ø"/>
              <a:defRPr/>
            </a:pPr>
            <a:r>
              <a:rPr lang="en-GB" b="1" dirty="0" smtClean="0"/>
              <a:t>Congress, in its turn, can override a veto by a two-thirds vote in each House.</a:t>
            </a:r>
          </a:p>
          <a:p>
            <a:pPr eaLnBrk="1" hangingPunct="1">
              <a:lnSpc>
                <a:spcPct val="80000"/>
              </a:lnSpc>
              <a:buFont typeface="Wingdings" pitchFamily="2" charset="2"/>
              <a:buChar char="Ø"/>
              <a:defRPr/>
            </a:pPr>
            <a:r>
              <a:rPr lang="en-GB" b="1" dirty="0" smtClean="0"/>
              <a:t>Congress can also refuse to provide funds requested by the President.</a:t>
            </a:r>
          </a:p>
          <a:p>
            <a:pPr eaLnBrk="1" hangingPunct="1">
              <a:lnSpc>
                <a:spcPct val="80000"/>
              </a:lnSpc>
              <a:buFont typeface="Wingdings" pitchFamily="2" charset="2"/>
              <a:buChar char="Ø"/>
              <a:defRPr/>
            </a:pPr>
            <a:r>
              <a:rPr lang="en-GB" b="1" dirty="0" smtClean="0"/>
              <a:t>The HR controls spending and finance, so </a:t>
            </a:r>
            <a:r>
              <a:rPr lang="en-GB" b="1" i="1" dirty="0" smtClean="0">
                <a:effectLst>
                  <a:outerShdw blurRad="38100" dist="38100" dir="2700000" algn="tl">
                    <a:srgbClr val="C0C0C0"/>
                  </a:outerShdw>
                </a:effectLst>
              </a:rPr>
              <a:t>the President must have its agreement for his proposals and programs</a:t>
            </a:r>
            <a:r>
              <a:rPr lang="en-GB" b="1" dirty="0" smtClean="0"/>
              <a:t>.</a:t>
            </a:r>
          </a:p>
          <a:p>
            <a:pPr eaLnBrk="1" hangingPunct="1">
              <a:lnSpc>
                <a:spcPct val="80000"/>
              </a:lnSpc>
              <a:buFont typeface="Wingdings" pitchFamily="2" charset="2"/>
              <a:buChar char="Ø"/>
              <a:defRPr/>
            </a:pPr>
            <a:r>
              <a:rPr lang="en-GB" b="1" i="1" dirty="0" smtClean="0"/>
              <a:t>The President can appoint officials of his administration</a:t>
            </a:r>
            <a:r>
              <a:rPr lang="en-GB" b="1" dirty="0" smtClean="0"/>
              <a:t>, all federal judges but they must be approved by the Senate.</a:t>
            </a:r>
          </a:p>
          <a:p>
            <a:pPr eaLnBrk="1" hangingPunct="1">
              <a:lnSpc>
                <a:spcPct val="80000"/>
              </a:lnSpc>
              <a:buFont typeface="Wingdings" pitchFamily="2" charset="2"/>
              <a:buNone/>
              <a:defRPr/>
            </a:pPr>
            <a:r>
              <a:rPr lang="en-GB" b="1" dirty="0" smtClean="0"/>
              <a:t> </a:t>
            </a:r>
            <a:endParaRPr lang="ru-RU" b="1" dirty="0" smtClean="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333375"/>
            <a:ext cx="8229600" cy="1143000"/>
          </a:xfrm>
        </p:spPr>
        <p:txBody>
          <a:bodyPr>
            <a:normAutofit/>
          </a:bodyPr>
          <a:lstStyle/>
          <a:p>
            <a:pPr eaLnBrk="1" hangingPunct="1"/>
            <a:r>
              <a:rPr lang="en-US" b="1" dirty="0" smtClean="0"/>
              <a:t>How powerful is the President?</a:t>
            </a:r>
            <a:endParaRPr lang="ru-RU" b="1" dirty="0" smtClean="0"/>
          </a:p>
        </p:txBody>
      </p:sp>
      <p:sp>
        <p:nvSpPr>
          <p:cNvPr id="27651" name="Rectangle 3"/>
          <p:cNvSpPr>
            <a:spLocks noGrp="1" noChangeArrowheads="1"/>
          </p:cNvSpPr>
          <p:nvPr>
            <p:ph idx="1"/>
          </p:nvPr>
        </p:nvSpPr>
        <p:spPr/>
        <p:txBody>
          <a:bodyPr/>
          <a:lstStyle/>
          <a:p>
            <a:pPr eaLnBrk="1" hangingPunct="1">
              <a:lnSpc>
                <a:spcPct val="80000"/>
              </a:lnSpc>
              <a:buFont typeface="Wingdings" pitchFamily="2" charset="2"/>
              <a:buChar char="Ø"/>
              <a:defRPr/>
            </a:pPr>
            <a:r>
              <a:rPr lang="en-GB" b="1" i="1" dirty="0" smtClean="0">
                <a:effectLst>
                  <a:outerShdw blurRad="38100" dist="38100" dir="2700000" algn="tl">
                    <a:srgbClr val="C0C0C0"/>
                  </a:outerShdw>
                </a:effectLst>
              </a:rPr>
              <a:t>The President can not declare war</a:t>
            </a:r>
            <a:r>
              <a:rPr lang="en-GB" b="1" dirty="0" smtClean="0"/>
              <a:t> without the approval of Congress.</a:t>
            </a:r>
          </a:p>
          <a:p>
            <a:pPr eaLnBrk="1" hangingPunct="1">
              <a:lnSpc>
                <a:spcPct val="80000"/>
              </a:lnSpc>
              <a:buFont typeface="Wingdings" pitchFamily="2" charset="2"/>
              <a:buChar char="Ø"/>
              <a:defRPr/>
            </a:pPr>
            <a:r>
              <a:rPr lang="en-GB" b="1" dirty="0" smtClean="0"/>
              <a:t>Any treatment in foreign affairs first must be approved by the Senate.</a:t>
            </a:r>
          </a:p>
          <a:p>
            <a:pPr eaLnBrk="1" hangingPunct="1">
              <a:lnSpc>
                <a:spcPct val="80000"/>
              </a:lnSpc>
              <a:buFont typeface="Wingdings" pitchFamily="2" charset="2"/>
              <a:buChar char="Ø"/>
              <a:defRPr/>
            </a:pPr>
            <a:r>
              <a:rPr lang="en-GB" b="1" dirty="0" smtClean="0"/>
              <a:t>The courts have the power to determine the constitutionality of all acts of Congress and of presidential actions.</a:t>
            </a:r>
            <a:endParaRPr lang="ru-RU" b="1" dirty="0" smtClean="0"/>
          </a:p>
          <a:p>
            <a:pPr eaLnBrk="1" hangingPunct="1">
              <a:lnSpc>
                <a:spcPct val="80000"/>
              </a:lnSpc>
              <a:buFont typeface="Wingdings" pitchFamily="2" charset="2"/>
              <a:buChar char="Ø"/>
              <a:defRPr/>
            </a:pPr>
            <a:r>
              <a:rPr lang="en-GB" b="1" dirty="0" smtClean="0"/>
              <a:t>  </a:t>
            </a:r>
            <a:r>
              <a:rPr lang="ru-RU" b="1" i="1" dirty="0" err="1" smtClean="0">
                <a:effectLst>
                  <a:outerShdw blurRad="38100" dist="38100" dir="2700000" algn="tl">
                    <a:srgbClr val="C0C0C0"/>
                  </a:outerShdw>
                </a:effectLst>
              </a:rPr>
              <a:t>The</a:t>
            </a:r>
            <a:r>
              <a:rPr lang="ru-RU" b="1" i="1" dirty="0" smtClean="0">
                <a:effectLst>
                  <a:outerShdw blurRad="38100" dist="38100" dir="2700000" algn="tl">
                    <a:srgbClr val="C0C0C0"/>
                  </a:outerShdw>
                </a:effectLst>
              </a:rPr>
              <a:t> </a:t>
            </a:r>
            <a:r>
              <a:rPr lang="ru-RU" b="1" i="1" dirty="0" err="1" smtClean="0">
                <a:effectLst>
                  <a:outerShdw blurRad="38100" dist="38100" dir="2700000" algn="tl">
                    <a:srgbClr val="C0C0C0"/>
                  </a:outerShdw>
                </a:effectLst>
              </a:rPr>
              <a:t>President</a:t>
            </a:r>
            <a:r>
              <a:rPr lang="ru-RU" b="1" i="1" dirty="0" smtClean="0">
                <a:effectLst>
                  <a:outerShdw blurRad="38100" dist="38100" dir="2700000" algn="tl">
                    <a:srgbClr val="C0C0C0"/>
                  </a:outerShdw>
                </a:effectLst>
              </a:rPr>
              <a:t> </a:t>
            </a:r>
            <a:r>
              <a:rPr lang="ru-RU" b="1" i="1" dirty="0" err="1" smtClean="0">
                <a:effectLst>
                  <a:outerShdw blurRad="38100" dist="38100" dir="2700000" algn="tl">
                    <a:srgbClr val="C0C0C0"/>
                  </a:outerShdw>
                </a:effectLst>
              </a:rPr>
              <a:t>negotiates</a:t>
            </a:r>
            <a:r>
              <a:rPr lang="ru-RU" b="1" i="1" dirty="0" smtClean="0">
                <a:effectLst>
                  <a:outerShdw blurRad="38100" dist="38100" dir="2700000" algn="tl">
                    <a:srgbClr val="C0C0C0"/>
                  </a:outerShdw>
                </a:effectLst>
              </a:rPr>
              <a:t> </a:t>
            </a:r>
            <a:r>
              <a:rPr lang="ru-RU" b="1" i="1" dirty="0" err="1" smtClean="0">
                <a:effectLst>
                  <a:outerShdw blurRad="38100" dist="38100" dir="2700000" algn="tl">
                    <a:srgbClr val="C0C0C0"/>
                  </a:outerShdw>
                </a:effectLst>
              </a:rPr>
              <a:t>treaties</a:t>
            </a:r>
            <a:r>
              <a:rPr lang="ru-RU" b="1" i="1" dirty="0" smtClean="0">
                <a:effectLst>
                  <a:outerShdw blurRad="38100" dist="38100" dir="2700000" algn="tl">
                    <a:srgbClr val="C0C0C0"/>
                  </a:outerShdw>
                </a:effectLst>
              </a:rPr>
              <a:t> </a:t>
            </a:r>
            <a:r>
              <a:rPr lang="ru-RU" b="1" i="1" dirty="0" err="1" smtClean="0">
                <a:effectLst>
                  <a:outerShdw blurRad="38100" dist="38100" dir="2700000" algn="tl">
                    <a:srgbClr val="C0C0C0"/>
                  </a:outerShdw>
                </a:effectLst>
              </a:rPr>
              <a:t>with</a:t>
            </a:r>
            <a:r>
              <a:rPr lang="ru-RU" b="1" i="1" dirty="0" smtClean="0">
                <a:effectLst>
                  <a:outerShdw blurRad="38100" dist="38100" dir="2700000" algn="tl">
                    <a:srgbClr val="C0C0C0"/>
                  </a:outerShdw>
                </a:effectLst>
              </a:rPr>
              <a:t> </a:t>
            </a:r>
            <a:r>
              <a:rPr lang="ru-RU" b="1" i="1" dirty="0" err="1" smtClean="0">
                <a:effectLst>
                  <a:outerShdw blurRad="38100" dist="38100" dir="2700000" algn="tl">
                    <a:srgbClr val="C0C0C0"/>
                  </a:outerShdw>
                </a:effectLst>
              </a:rPr>
              <a:t>foreign</a:t>
            </a:r>
            <a:r>
              <a:rPr lang="ru-RU" b="1" i="1" dirty="0" smtClean="0">
                <a:effectLst>
                  <a:outerShdw blurRad="38100" dist="38100" dir="2700000" algn="tl">
                    <a:srgbClr val="C0C0C0"/>
                  </a:outerShdw>
                </a:effectLst>
              </a:rPr>
              <a:t> </a:t>
            </a:r>
            <a:r>
              <a:rPr lang="ru-RU" b="1" i="1" dirty="0" err="1" smtClean="0">
                <a:effectLst>
                  <a:outerShdw blurRad="38100" dist="38100" dir="2700000" algn="tl">
                    <a:srgbClr val="C0C0C0"/>
                  </a:outerShdw>
                </a:effectLst>
              </a:rPr>
              <a:t>countries</a:t>
            </a:r>
            <a:r>
              <a:rPr lang="ru-RU" b="1" dirty="0" smtClean="0"/>
              <a:t>, </a:t>
            </a:r>
            <a:r>
              <a:rPr lang="ru-RU" b="1" dirty="0" err="1" smtClean="0"/>
              <a:t>but</a:t>
            </a:r>
            <a:r>
              <a:rPr lang="ru-RU" b="1" dirty="0" smtClean="0"/>
              <a:t> </a:t>
            </a:r>
            <a:r>
              <a:rPr lang="ru-RU" b="1" dirty="0" err="1" smtClean="0"/>
              <a:t>the</a:t>
            </a:r>
            <a:r>
              <a:rPr lang="ru-RU" b="1" dirty="0" smtClean="0"/>
              <a:t> </a:t>
            </a:r>
            <a:r>
              <a:rPr lang="ru-RU" b="1" dirty="0" err="1" smtClean="0"/>
              <a:t>Senate</a:t>
            </a:r>
            <a:r>
              <a:rPr lang="ru-RU" b="1" dirty="0" smtClean="0"/>
              <a:t> </a:t>
            </a:r>
            <a:r>
              <a:rPr lang="ru-RU" b="1" dirty="0" err="1" smtClean="0"/>
              <a:t>must</a:t>
            </a:r>
            <a:r>
              <a:rPr lang="ru-RU" b="1" dirty="0" smtClean="0"/>
              <a:t> </a:t>
            </a:r>
            <a:r>
              <a:rPr lang="ru-RU" b="1" dirty="0" err="1" smtClean="0"/>
              <a:t>approve</a:t>
            </a:r>
            <a:r>
              <a:rPr lang="ru-RU" b="1" dirty="0" smtClean="0"/>
              <a:t> </a:t>
            </a:r>
            <a:r>
              <a:rPr lang="ru-RU" b="1" dirty="0" err="1" smtClean="0"/>
              <a:t>them</a:t>
            </a:r>
            <a:r>
              <a:rPr lang="ru-RU" b="1" dirty="0" smtClean="0"/>
              <a:t>. </a:t>
            </a:r>
          </a:p>
          <a:p>
            <a:pPr eaLnBrk="1" hangingPunct="1">
              <a:lnSpc>
                <a:spcPct val="80000"/>
              </a:lnSpc>
              <a:defRPr/>
            </a:pPr>
            <a:endParaRPr lang="ru-RU" sz="2400" dirty="0" smtClean="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686800" cy="838200"/>
          </a:xfrm>
        </p:spPr>
        <p:txBody>
          <a:bodyPr>
            <a:noAutofit/>
          </a:bodyPr>
          <a:lstStyle/>
          <a:p>
            <a:pPr lvl="1">
              <a:defRPr/>
            </a:pPr>
            <a:r>
              <a:rPr lang="en-US" sz="2800" b="1" dirty="0" smtClean="0"/>
              <a:t>The Constitution gives the House and Senate essentially similar legislative tasks, though each has powers that are only its own:</a:t>
            </a:r>
            <a:br>
              <a:rPr lang="en-US" sz="2800" b="1" dirty="0" smtClean="0"/>
            </a:br>
            <a:endParaRPr lang="ru-RU" sz="2800" b="1" dirty="0"/>
          </a:p>
        </p:txBody>
      </p:sp>
      <p:sp>
        <p:nvSpPr>
          <p:cNvPr id="71683" name="Содержимое 2"/>
          <p:cNvSpPr>
            <a:spLocks noGrp="1"/>
          </p:cNvSpPr>
          <p:nvPr>
            <p:ph idx="1"/>
          </p:nvPr>
        </p:nvSpPr>
        <p:spPr>
          <a:xfrm>
            <a:off x="-252413" y="2332038"/>
            <a:ext cx="9396413" cy="4525962"/>
          </a:xfrm>
        </p:spPr>
        <p:txBody>
          <a:bodyPr/>
          <a:lstStyle/>
          <a:p>
            <a:pPr lvl="2"/>
            <a:r>
              <a:rPr lang="en-US" sz="3200" b="1" dirty="0" smtClean="0">
                <a:solidFill>
                  <a:schemeClr val="tx2">
                    <a:lumMod val="60000"/>
                    <a:lumOff val="40000"/>
                  </a:schemeClr>
                </a:solidFill>
              </a:rPr>
              <a:t>1.  Only the House has the power of impeachment.</a:t>
            </a:r>
          </a:p>
          <a:p>
            <a:pPr lvl="2"/>
            <a:r>
              <a:rPr lang="en-US" sz="3200" b="1" dirty="0" smtClean="0"/>
              <a:t>2.  The Senate must approve major presidential appointments.</a:t>
            </a:r>
          </a:p>
          <a:p>
            <a:pPr lvl="2"/>
            <a:r>
              <a:rPr lang="en-US" sz="3200" b="1" dirty="0" smtClean="0"/>
              <a:t>3.  The Senate has the sole power to affirm treaties.</a:t>
            </a:r>
          </a:p>
          <a:p>
            <a:endParaRPr lang="ru-RU" dirty="0" smtClean="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en-US" sz="2800" b="1" i="1" dirty="0" smtClean="0"/>
              <a:t>On December 8, 2009, the White House issued an unprecedented </a:t>
            </a:r>
            <a:r>
              <a:rPr lang="en-US" sz="2800" b="1" i="1" dirty="0" smtClean="0">
                <a:hlinkClick r:id="rId2"/>
              </a:rPr>
              <a:t>Open Government Directive </a:t>
            </a:r>
            <a:endParaRPr lang="ru-RU" sz="2800" b="1" i="1" dirty="0" smtClean="0"/>
          </a:p>
        </p:txBody>
      </p:sp>
      <p:sp>
        <p:nvSpPr>
          <p:cNvPr id="14339" name="Содержимое 2"/>
          <p:cNvSpPr>
            <a:spLocks noGrp="1"/>
          </p:cNvSpPr>
          <p:nvPr>
            <p:ph idx="1"/>
          </p:nvPr>
        </p:nvSpPr>
        <p:spPr>
          <a:xfrm>
            <a:off x="611188" y="1600200"/>
            <a:ext cx="8075612" cy="4525963"/>
          </a:xfrm>
        </p:spPr>
        <p:txBody>
          <a:bodyPr>
            <a:normAutofit/>
          </a:bodyPr>
          <a:lstStyle/>
          <a:p>
            <a:r>
              <a:rPr lang="en-US" sz="2800" b="1" dirty="0" smtClean="0"/>
              <a:t>The Administration is </a:t>
            </a:r>
            <a:r>
              <a:rPr lang="en-US" sz="2800" b="1" dirty="0" smtClean="0">
                <a:hlinkClick r:id="rId3"/>
              </a:rPr>
              <a:t>reducing the influence of special interests </a:t>
            </a:r>
            <a:r>
              <a:rPr lang="en-US" sz="2800" b="1" dirty="0" smtClean="0"/>
              <a:t>by writing new ethics rules that prevent lobbyists from coming to work in government or sitting on its advisory boards.</a:t>
            </a:r>
          </a:p>
          <a:p>
            <a:r>
              <a:rPr lang="en-US" sz="2800" b="1" dirty="0" smtClean="0"/>
              <a:t>The Administration is tracking how government uses the money with which the people have entrusted it with easy-to-understand websites like </a:t>
            </a:r>
            <a:r>
              <a:rPr lang="en-US" sz="2800" b="1" dirty="0" smtClean="0">
                <a:hlinkClick r:id="rId4"/>
              </a:rPr>
              <a:t>recovery.gov</a:t>
            </a:r>
            <a:r>
              <a:rPr lang="en-US" sz="2800" b="1" dirty="0" smtClean="0"/>
              <a:t>, </a:t>
            </a:r>
            <a:r>
              <a:rPr lang="en-US" sz="2800" b="1" dirty="0" smtClean="0">
                <a:hlinkClick r:id="rId5"/>
              </a:rPr>
              <a:t>USASpending.gov</a:t>
            </a:r>
            <a:r>
              <a:rPr lang="en-US" sz="2800" b="1" dirty="0" smtClean="0"/>
              <a:t>, and </a:t>
            </a:r>
            <a:r>
              <a:rPr lang="en-US" sz="2800" b="1" dirty="0" smtClean="0">
                <a:hlinkClick r:id="rId6"/>
              </a:rPr>
              <a:t>IT.usaspending.gov</a:t>
            </a:r>
            <a:r>
              <a:rPr lang="en-US" sz="2800" b="1" dirty="0" smtClean="0"/>
              <a:t>.</a:t>
            </a:r>
          </a:p>
          <a:p>
            <a:endParaRPr lang="ru-RU" sz="2800" b="1" dirty="0" smtClean="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773238"/>
            <a:ext cx="7772400" cy="1470025"/>
          </a:xfrm>
        </p:spPr>
        <p:txBody>
          <a:bodyPr>
            <a:normAutofit fontScale="90000"/>
          </a:bodyPr>
          <a:lstStyle/>
          <a:p>
            <a:pPr eaLnBrk="1" hangingPunct="1">
              <a:defRPr/>
            </a:pPr>
            <a:r>
              <a:rPr lang="en-US" sz="4000" b="1" dirty="0" smtClean="0">
                <a:solidFill>
                  <a:schemeClr val="tx1"/>
                </a:solidFill>
                <a:effectLst>
                  <a:outerShdw blurRad="38100" dist="38100" dir="2700000" algn="tl">
                    <a:srgbClr val="C0C0C0"/>
                  </a:outerShdw>
                </a:effectLst>
              </a:rPr>
              <a:t>The President and</a:t>
            </a:r>
            <a:br>
              <a:rPr lang="en-US" sz="4000" b="1" dirty="0" smtClean="0">
                <a:solidFill>
                  <a:schemeClr val="tx1"/>
                </a:solidFill>
                <a:effectLst>
                  <a:outerShdw blurRad="38100" dist="38100" dir="2700000" algn="tl">
                    <a:srgbClr val="C0C0C0"/>
                  </a:outerShdw>
                </a:effectLst>
              </a:rPr>
            </a:br>
            <a:r>
              <a:rPr lang="en-US" sz="4000" b="1" dirty="0" smtClean="0">
                <a:solidFill>
                  <a:schemeClr val="tx1"/>
                </a:solidFill>
                <a:effectLst>
                  <a:outerShdw blurRad="38100" dist="38100" dir="2700000" algn="tl">
                    <a:srgbClr val="C0C0C0"/>
                  </a:outerShdw>
                </a:effectLst>
              </a:rPr>
              <a:t> the Executive Branch </a:t>
            </a:r>
            <a:br>
              <a:rPr lang="en-US" sz="4000" b="1" dirty="0" smtClean="0">
                <a:solidFill>
                  <a:schemeClr val="tx1"/>
                </a:solidFill>
                <a:effectLst>
                  <a:outerShdw blurRad="38100" dist="38100" dir="2700000" algn="tl">
                    <a:srgbClr val="C0C0C0"/>
                  </a:outerShdw>
                </a:effectLst>
              </a:rPr>
            </a:br>
            <a:r>
              <a:rPr lang="en-US" sz="4000" b="1" dirty="0" smtClean="0">
                <a:solidFill>
                  <a:schemeClr val="tx1"/>
                </a:solidFill>
                <a:effectLst>
                  <a:outerShdw blurRad="38100" dist="38100" dir="2700000" algn="tl">
                    <a:srgbClr val="C0C0C0"/>
                  </a:outerShdw>
                </a:effectLst>
              </a:rPr>
              <a:t>The Judicial Process</a:t>
            </a:r>
            <a:br>
              <a:rPr lang="en-US" sz="4000" b="1" dirty="0" smtClean="0">
                <a:solidFill>
                  <a:schemeClr val="tx1"/>
                </a:solidFill>
                <a:effectLst>
                  <a:outerShdw blurRad="38100" dist="38100" dir="2700000" algn="tl">
                    <a:srgbClr val="C0C0C0"/>
                  </a:outerShdw>
                </a:effectLst>
              </a:rPr>
            </a:br>
            <a:r>
              <a:rPr lang="en-US" sz="4000" b="1" dirty="0" smtClean="0">
                <a:solidFill>
                  <a:schemeClr val="tx1"/>
                </a:solidFill>
                <a:effectLst>
                  <a:outerShdw blurRad="38100" dist="38100" dir="2700000" algn="tl">
                    <a:srgbClr val="C0C0C0"/>
                  </a:outerShdw>
                </a:effectLst>
              </a:rPr>
              <a:t> Using E-government:</a:t>
            </a:r>
            <a:br>
              <a:rPr lang="en-US" sz="4000" b="1" dirty="0" smtClean="0">
                <a:solidFill>
                  <a:schemeClr val="tx1"/>
                </a:solidFill>
                <a:effectLst>
                  <a:outerShdw blurRad="38100" dist="38100" dir="2700000" algn="tl">
                    <a:srgbClr val="C0C0C0"/>
                  </a:outerShdw>
                </a:effectLst>
              </a:rPr>
            </a:br>
            <a:r>
              <a:rPr lang="en-US" sz="4000" b="1" dirty="0" smtClean="0">
                <a:solidFill>
                  <a:schemeClr val="tx1"/>
                </a:solidFill>
                <a:effectLst>
                  <a:outerShdw blurRad="38100" dist="38100" dir="2700000" algn="tl">
                    <a:srgbClr val="C0C0C0"/>
                  </a:outerShdw>
                </a:effectLst>
              </a:rPr>
              <a:t> Effect of Digital Revolution</a:t>
            </a:r>
            <a:endParaRPr lang="ru-RU" sz="4000" b="1" dirty="0" smtClean="0">
              <a:solidFill>
                <a:schemeClr val="tx1"/>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1476375" y="6858000"/>
            <a:ext cx="6400800" cy="263525"/>
          </a:xfrm>
        </p:spPr>
        <p:txBody>
          <a:bodyPr/>
          <a:lstStyle/>
          <a:p>
            <a:pPr eaLnBrk="1" hangingPunct="1">
              <a:lnSpc>
                <a:spcPct val="80000"/>
              </a:lnSpc>
            </a:pPr>
            <a:endParaRPr lang="ru-RU" sz="1400" smtClean="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cstate="print"/>
          <a:srcRect/>
          <a:stretch>
            <a:fillRect/>
          </a:stretch>
        </p:blipFill>
        <p:spPr bwMode="auto">
          <a:xfrm>
            <a:off x="0" y="-171450"/>
            <a:ext cx="9144000" cy="6858000"/>
          </a:xfrm>
          <a:prstGeom prst="rect">
            <a:avLst/>
          </a:prstGeom>
          <a:noFill/>
          <a:ln w="9525">
            <a:noFill/>
            <a:miter lim="800000"/>
            <a:headEnd/>
            <a:tailEnd/>
          </a:ln>
        </p:spPr>
      </p:pic>
      <p:sp>
        <p:nvSpPr>
          <p:cNvPr id="22530" name="Rectangle 2"/>
          <p:cNvSpPr>
            <a:spLocks noGrp="1" noChangeArrowheads="1"/>
          </p:cNvSpPr>
          <p:nvPr>
            <p:ph type="title"/>
          </p:nvPr>
        </p:nvSpPr>
        <p:spPr>
          <a:xfrm>
            <a:off x="468313" y="260350"/>
            <a:ext cx="8229600" cy="85725"/>
          </a:xfrm>
        </p:spPr>
        <p:txBody>
          <a:bodyPr>
            <a:normAutofit fontScale="90000"/>
          </a:bodyPr>
          <a:lstStyle/>
          <a:p>
            <a:pPr eaLnBrk="1" hangingPunct="1">
              <a:defRPr/>
            </a:pPr>
            <a:r>
              <a:rPr lang="en-US" sz="4000" b="1" dirty="0" smtClean="0">
                <a:solidFill>
                  <a:srgbClr val="FF0000"/>
                </a:solidFill>
                <a:effectLst>
                  <a:outerShdw blurRad="38100" dist="38100" dir="2700000" algn="tl">
                    <a:srgbClr val="C0C0C0"/>
                  </a:outerShdw>
                </a:effectLst>
              </a:rPr>
              <a:t>E-Government can be defined </a:t>
            </a:r>
            <a:endParaRPr lang="ru-RU" sz="4000" b="1" dirty="0" smtClean="0">
              <a:solidFill>
                <a:srgbClr val="FF0000"/>
              </a:solidFill>
              <a:effectLst>
                <a:outerShdw blurRad="38100" dist="38100" dir="2700000" algn="tl">
                  <a:srgbClr val="C0C0C0"/>
                </a:outerShdw>
              </a:effectLst>
            </a:endParaRPr>
          </a:p>
        </p:txBody>
      </p:sp>
      <p:sp>
        <p:nvSpPr>
          <p:cNvPr id="22531" name="Rectangle 3"/>
          <p:cNvSpPr>
            <a:spLocks noGrp="1" noChangeArrowheads="1"/>
          </p:cNvSpPr>
          <p:nvPr>
            <p:ph idx="1"/>
          </p:nvPr>
        </p:nvSpPr>
        <p:spPr>
          <a:xfrm>
            <a:off x="755650" y="2332038"/>
            <a:ext cx="7669213" cy="4525962"/>
          </a:xfrm>
        </p:spPr>
        <p:txBody>
          <a:bodyPr/>
          <a:lstStyle/>
          <a:p>
            <a:pPr eaLnBrk="1" hangingPunct="1">
              <a:buFontTx/>
              <a:buNone/>
              <a:defRPr/>
            </a:pPr>
            <a:r>
              <a:rPr lang="en-US" b="1" dirty="0" smtClean="0">
                <a:solidFill>
                  <a:srgbClr val="FF0000"/>
                </a:solidFill>
              </a:rPr>
              <a:t>as delivery of  </a:t>
            </a:r>
          </a:p>
          <a:p>
            <a:pPr marL="514350" indent="-514350" eaLnBrk="1" hangingPunct="1">
              <a:buFont typeface="+mj-lt"/>
              <a:buAutoNum type="arabicPeriod"/>
              <a:defRPr/>
            </a:pPr>
            <a:r>
              <a:rPr lang="en-US" b="1" dirty="0" smtClean="0">
                <a:solidFill>
                  <a:srgbClr val="FF0000"/>
                </a:solidFill>
              </a:rPr>
              <a:t>public information, </a:t>
            </a:r>
          </a:p>
          <a:p>
            <a:pPr marL="514350" indent="-514350" eaLnBrk="1" hangingPunct="1">
              <a:buFont typeface="+mj-lt"/>
              <a:buAutoNum type="arabicPeriod"/>
              <a:defRPr/>
            </a:pPr>
            <a:r>
              <a:rPr lang="en-US" b="1" dirty="0" smtClean="0">
                <a:solidFill>
                  <a:srgbClr val="FF0000"/>
                </a:solidFill>
              </a:rPr>
              <a:t>goods, </a:t>
            </a:r>
          </a:p>
          <a:p>
            <a:pPr marL="514350" indent="-514350" eaLnBrk="1" hangingPunct="1">
              <a:buFont typeface="+mj-lt"/>
              <a:buAutoNum type="arabicPeriod"/>
              <a:defRPr/>
            </a:pPr>
            <a:r>
              <a:rPr lang="en-US" b="1" dirty="0" smtClean="0">
                <a:solidFill>
                  <a:srgbClr val="FF0000"/>
                </a:solidFill>
              </a:rPr>
              <a:t>services through the use of ICT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normAutofit fontScale="90000"/>
          </a:bodyPr>
          <a:lstStyle/>
          <a:p>
            <a:pPr eaLnBrk="1" hangingPunct="1"/>
            <a:r>
              <a:rPr lang="en-US" b="1" smtClean="0">
                <a:solidFill>
                  <a:srgbClr val="002060"/>
                </a:solidFill>
              </a:rPr>
              <a:t>E-Government</a:t>
            </a:r>
            <a:r>
              <a:rPr lang="en-US" smtClean="0">
                <a:solidFill>
                  <a:srgbClr val="002060"/>
                </a:solidFill>
              </a:rPr>
              <a:t> is digital interactions between</a:t>
            </a:r>
            <a:endParaRPr lang="ru-RU" smtClean="0">
              <a:solidFill>
                <a:srgbClr val="002060"/>
              </a:solidFill>
            </a:endParaRPr>
          </a:p>
        </p:txBody>
      </p:sp>
      <p:sp>
        <p:nvSpPr>
          <p:cNvPr id="3" name="Содержимое 2"/>
          <p:cNvSpPr>
            <a:spLocks noGrp="1"/>
          </p:cNvSpPr>
          <p:nvPr>
            <p:ph idx="1"/>
          </p:nvPr>
        </p:nvSpPr>
        <p:spPr>
          <a:xfrm>
            <a:off x="539750" y="1773238"/>
            <a:ext cx="8229600" cy="4741862"/>
          </a:xfrm>
        </p:spPr>
        <p:txBody>
          <a:bodyPr/>
          <a:lstStyle/>
          <a:p>
            <a:pPr eaLnBrk="1" hangingPunct="1">
              <a:defRPr/>
            </a:pPr>
            <a:r>
              <a:rPr lang="en-US" b="1" dirty="0" smtClean="0">
                <a:solidFill>
                  <a:schemeClr val="accent2">
                    <a:lumMod val="60000"/>
                    <a:lumOff val="40000"/>
                  </a:schemeClr>
                </a:solidFill>
                <a:effectLst>
                  <a:outerShdw blurRad="38100" dist="38100" dir="2700000" algn="tl">
                    <a:srgbClr val="000000">
                      <a:alpha val="43137"/>
                    </a:srgbClr>
                  </a:outerShdw>
                </a:effectLst>
              </a:rPr>
              <a:t>government and citizens (G2C),</a:t>
            </a:r>
          </a:p>
          <a:p>
            <a:pPr eaLnBrk="1" hangingPunct="1">
              <a:defRPr/>
            </a:pPr>
            <a:r>
              <a:rPr lang="en-US" b="1" dirty="0" smtClean="0">
                <a:solidFill>
                  <a:srgbClr val="002060"/>
                </a:solidFill>
              </a:rPr>
              <a:t> government and businesses/Commerce (G2B),</a:t>
            </a:r>
          </a:p>
          <a:p>
            <a:pPr eaLnBrk="1" hangingPunct="1">
              <a:defRPr/>
            </a:pPr>
            <a:r>
              <a:rPr lang="en-US" b="1" dirty="0" smtClean="0">
                <a:solidFill>
                  <a:srgbClr val="002060"/>
                </a:solidFill>
              </a:rPr>
              <a:t> government and employees (G2E),</a:t>
            </a:r>
          </a:p>
          <a:p>
            <a:pPr eaLnBrk="1" hangingPunct="1">
              <a:defRPr/>
            </a:pPr>
            <a:r>
              <a:rPr lang="en-US" b="1" dirty="0" smtClean="0">
                <a:solidFill>
                  <a:srgbClr val="002060"/>
                </a:solidFill>
              </a:rPr>
              <a:t> government and governments /agencies (G2G). </a:t>
            </a:r>
            <a:endParaRPr lang="ru-RU" b="1" dirty="0" smtClean="0">
              <a:solidFill>
                <a:srgbClr val="00206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одержимое 3"/>
          <p:cNvGraphicFramePr>
            <a:graphicFrameLocks/>
          </p:cNvGraphicFramePr>
          <p:nvPr/>
        </p:nvGraphicFramePr>
        <p:xfrm>
          <a:off x="0" y="0"/>
          <a:ext cx="9144000" cy="7215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ctrTitle"/>
          </p:nvPr>
        </p:nvSpPr>
        <p:spPr>
          <a:xfrm>
            <a:off x="468313" y="2130425"/>
            <a:ext cx="8351837" cy="1470025"/>
          </a:xfrm>
        </p:spPr>
        <p:txBody>
          <a:bodyPr/>
          <a:lstStyle/>
          <a:p>
            <a:r>
              <a:rPr lang="en-US" smtClean="0"/>
              <a:t>What does e-government result in?</a:t>
            </a:r>
            <a:endParaRPr lang="ru-RU" smtClean="0"/>
          </a:p>
        </p:txBody>
      </p:sp>
      <p:sp>
        <p:nvSpPr>
          <p:cNvPr id="29699" name="Подзаголовок 2"/>
          <p:cNvSpPr>
            <a:spLocks noGrp="1"/>
          </p:cNvSpPr>
          <p:nvPr>
            <p:ph type="subTitle" idx="1"/>
          </p:nvPr>
        </p:nvSpPr>
        <p:spPr/>
        <p:txBody>
          <a:bodyPr/>
          <a:lstStyle/>
          <a:p>
            <a:endParaRPr lang="ru-RU" smtClean="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print"/>
          <a:srcRect/>
          <a:stretch>
            <a:fillRect/>
          </a:stretch>
        </p:blipFill>
        <p:spPr bwMode="auto">
          <a:xfrm>
            <a:off x="0" y="3429000"/>
            <a:ext cx="9144000" cy="3657600"/>
          </a:xfrm>
          <a:prstGeom prst="rect">
            <a:avLst/>
          </a:prstGeom>
          <a:noFill/>
          <a:ln w="9525">
            <a:noFill/>
            <a:miter lim="800000"/>
            <a:headEnd/>
            <a:tailEnd/>
          </a:ln>
        </p:spPr>
      </p:pic>
      <p:pic>
        <p:nvPicPr>
          <p:cNvPr id="30723" name="Picture 2"/>
          <p:cNvPicPr>
            <a:picLocks noGrp="1" noChangeAspect="1" noChangeArrowheads="1"/>
          </p:cNvPicPr>
          <p:nvPr>
            <p:ph idx="1"/>
          </p:nvPr>
        </p:nvPicPr>
        <p:blipFill>
          <a:blip r:embed="rId3" cstate="print"/>
          <a:srcRect/>
          <a:stretch>
            <a:fillRect/>
          </a:stretch>
        </p:blipFill>
        <p:spPr>
          <a:xfrm>
            <a:off x="0" y="0"/>
            <a:ext cx="4859338" cy="3716338"/>
          </a:xfrm>
          <a:noFill/>
        </p:spPr>
      </p:pic>
      <p:pic>
        <p:nvPicPr>
          <p:cNvPr id="30724" name="Picture 3"/>
          <p:cNvPicPr>
            <a:picLocks noChangeAspect="1" noChangeArrowheads="1"/>
          </p:cNvPicPr>
          <p:nvPr/>
        </p:nvPicPr>
        <p:blipFill>
          <a:blip r:embed="rId4" cstate="print"/>
          <a:srcRect/>
          <a:stretch>
            <a:fillRect/>
          </a:stretch>
        </p:blipFill>
        <p:spPr bwMode="auto">
          <a:xfrm>
            <a:off x="4859338" y="0"/>
            <a:ext cx="4284662" cy="3789363"/>
          </a:xfrm>
          <a:prstGeom prst="rect">
            <a:avLst/>
          </a:prstGeom>
          <a:noFill/>
          <a:ln w="9525">
            <a:noFill/>
            <a:miter lim="800000"/>
            <a:headEnd/>
            <a:tailEnd/>
          </a:ln>
        </p:spPr>
      </p:pic>
      <p:sp>
        <p:nvSpPr>
          <p:cNvPr id="30725" name="Заголовок 1"/>
          <p:cNvSpPr>
            <a:spLocks noGrp="1"/>
          </p:cNvSpPr>
          <p:nvPr>
            <p:ph type="title"/>
          </p:nvPr>
        </p:nvSpPr>
        <p:spPr>
          <a:xfrm>
            <a:off x="611188" y="2349500"/>
            <a:ext cx="8229600" cy="1143000"/>
          </a:xfrm>
        </p:spPr>
        <p:txBody>
          <a:bodyPr>
            <a:normAutofit fontScale="90000"/>
          </a:bodyPr>
          <a:lstStyle/>
          <a:p>
            <a:r>
              <a:rPr lang="ru-RU" b="1" smtClean="0"/>
              <a:t/>
            </a:r>
            <a:br>
              <a:rPr lang="ru-RU" b="1" smtClean="0"/>
            </a:br>
            <a:r>
              <a:rPr lang="ru-RU" b="1" smtClean="0"/>
              <a:t/>
            </a:r>
            <a:br>
              <a:rPr lang="ru-RU" b="1" smtClean="0"/>
            </a:br>
            <a:r>
              <a:rPr lang="ru-RU" b="1" smtClean="0"/>
              <a:t/>
            </a:r>
            <a:br>
              <a:rPr lang="ru-RU" b="1" smtClean="0"/>
            </a:br>
            <a:r>
              <a:rPr lang="ru-RU" b="1" smtClean="0"/>
              <a:t/>
            </a:r>
            <a:br>
              <a:rPr lang="ru-RU" b="1" smtClean="0"/>
            </a:br>
            <a:r>
              <a:rPr lang="en-US" b="1" smtClean="0"/>
              <a:t>Citizen Engagement</a:t>
            </a:r>
            <a:endParaRPr lang="ru-RU" smtClean="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179388" y="274638"/>
            <a:ext cx="8507412" cy="561975"/>
          </a:xfrm>
        </p:spPr>
        <p:txBody>
          <a:bodyPr>
            <a:normAutofit fontScale="90000"/>
          </a:bodyPr>
          <a:lstStyle/>
          <a:p>
            <a:r>
              <a:rPr lang="en-US" sz="4000" b="1" smtClean="0"/>
              <a:t/>
            </a:r>
            <a:br>
              <a:rPr lang="en-US" sz="4000" b="1" smtClean="0"/>
            </a:br>
            <a:r>
              <a:rPr lang="en-US" sz="4000" b="1" smtClean="0"/>
              <a:t/>
            </a:r>
            <a:br>
              <a:rPr lang="en-US" sz="4000" b="1" smtClean="0"/>
            </a:br>
            <a:r>
              <a:rPr lang="en-US" sz="4000" b="1" smtClean="0"/>
              <a:t/>
            </a:r>
            <a:br>
              <a:rPr lang="en-US" sz="4000" b="1" smtClean="0"/>
            </a:br>
            <a:r>
              <a:rPr lang="en-US" sz="4000" b="1" smtClean="0"/>
              <a:t/>
            </a:r>
            <a:br>
              <a:rPr lang="en-US" sz="4000" b="1" smtClean="0"/>
            </a:br>
            <a:r>
              <a:rPr lang="en-US" sz="4000" b="1" smtClean="0"/>
              <a:t/>
            </a:r>
            <a:br>
              <a:rPr lang="en-US" sz="4000" b="1" smtClean="0"/>
            </a:br>
            <a:r>
              <a:rPr lang="en-US" sz="4000" b="1" smtClean="0"/>
              <a:t>Ways to get in touch with citizens</a:t>
            </a:r>
            <a:endParaRPr lang="ru-RU" sz="4000" b="1" smtClean="0"/>
          </a:p>
        </p:txBody>
      </p:sp>
      <p:pic>
        <p:nvPicPr>
          <p:cNvPr id="31747"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5" name="Овал 4"/>
          <p:cNvSpPr/>
          <p:nvPr/>
        </p:nvSpPr>
        <p:spPr>
          <a:xfrm>
            <a:off x="5724525" y="2349500"/>
            <a:ext cx="2376488" cy="20161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cstate="print"/>
          <a:srcRect/>
          <a:stretch>
            <a:fillRect/>
          </a:stretch>
        </p:blipFill>
        <p:spPr>
          <a:xfrm>
            <a:off x="0" y="-315913"/>
            <a:ext cx="4500563" cy="3600451"/>
          </a:xfrm>
          <a:noFill/>
        </p:spPr>
      </p:pic>
      <p:pic>
        <p:nvPicPr>
          <p:cNvPr id="32771" name="Picture 3"/>
          <p:cNvPicPr>
            <a:picLocks noChangeAspect="1" noChangeArrowheads="1"/>
          </p:cNvPicPr>
          <p:nvPr/>
        </p:nvPicPr>
        <p:blipFill>
          <a:blip r:embed="rId3" cstate="print"/>
          <a:srcRect/>
          <a:stretch>
            <a:fillRect/>
          </a:stretch>
        </p:blipFill>
        <p:spPr bwMode="auto">
          <a:xfrm>
            <a:off x="4140200" y="-228600"/>
            <a:ext cx="5003800" cy="3586163"/>
          </a:xfrm>
          <a:prstGeom prst="rect">
            <a:avLst/>
          </a:prstGeom>
          <a:noFill/>
          <a:ln w="9525">
            <a:noFill/>
            <a:miter lim="800000"/>
            <a:headEnd/>
            <a:tailEnd/>
          </a:ln>
        </p:spPr>
      </p:pic>
      <p:sp>
        <p:nvSpPr>
          <p:cNvPr id="32772" name="Заголовок 1"/>
          <p:cNvSpPr>
            <a:spLocks noGrp="1"/>
          </p:cNvSpPr>
          <p:nvPr>
            <p:ph type="title"/>
          </p:nvPr>
        </p:nvSpPr>
        <p:spPr>
          <a:xfrm>
            <a:off x="323850" y="1844675"/>
            <a:ext cx="8435975" cy="706438"/>
          </a:xfrm>
        </p:spPr>
        <p:txBody>
          <a:bodyPr>
            <a:normAutofit fontScale="90000"/>
          </a:bodyPr>
          <a:lstStyle/>
          <a:p>
            <a:r>
              <a:rPr lang="ru-RU" sz="3600" b="1" smtClean="0"/>
              <a:t/>
            </a:r>
            <a:br>
              <a:rPr lang="ru-RU" sz="3600" b="1" smtClean="0"/>
            </a:br>
            <a:r>
              <a:rPr lang="en-US" sz="3600" b="1" smtClean="0"/>
              <a:t>Performance and Accountability of the government</a:t>
            </a:r>
            <a:endParaRPr lang="ru-RU" sz="3600" smtClean="0"/>
          </a:p>
        </p:txBody>
      </p:sp>
      <p:pic>
        <p:nvPicPr>
          <p:cNvPr id="32773" name="Picture 4"/>
          <p:cNvPicPr>
            <a:picLocks noChangeAspect="1" noChangeArrowheads="1"/>
          </p:cNvPicPr>
          <p:nvPr/>
        </p:nvPicPr>
        <p:blipFill>
          <a:blip r:embed="rId4" cstate="print"/>
          <a:srcRect/>
          <a:stretch>
            <a:fillRect/>
          </a:stretch>
        </p:blipFill>
        <p:spPr bwMode="auto">
          <a:xfrm>
            <a:off x="0" y="3141663"/>
            <a:ext cx="4572000" cy="3944937"/>
          </a:xfrm>
          <a:prstGeom prst="rect">
            <a:avLst/>
          </a:prstGeom>
          <a:noFill/>
          <a:ln w="9525">
            <a:noFill/>
            <a:miter lim="800000"/>
            <a:headEnd/>
            <a:tailEnd/>
          </a:ln>
        </p:spPr>
      </p:pic>
      <p:pic>
        <p:nvPicPr>
          <p:cNvPr id="32774" name="Picture 5"/>
          <p:cNvPicPr>
            <a:picLocks noChangeAspect="1" noChangeArrowheads="1"/>
          </p:cNvPicPr>
          <p:nvPr/>
        </p:nvPicPr>
        <p:blipFill>
          <a:blip r:embed="rId5" cstate="print"/>
          <a:srcRect/>
          <a:stretch>
            <a:fillRect/>
          </a:stretch>
        </p:blipFill>
        <p:spPr bwMode="auto">
          <a:xfrm>
            <a:off x="4427538" y="3213100"/>
            <a:ext cx="4716462" cy="387350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395288" y="0"/>
            <a:ext cx="8229600" cy="765175"/>
          </a:xfrm>
        </p:spPr>
        <p:txBody>
          <a:bodyPr/>
          <a:lstStyle/>
          <a:p>
            <a:r>
              <a:rPr lang="en-US" sz="2800" b="1" smtClean="0">
                <a:hlinkClick r:id="rId2"/>
              </a:rPr>
              <a:t>http://www.whitehouse.gov/contact</a:t>
            </a:r>
            <a:endParaRPr lang="ru-RU" sz="2800" b="1" smtClean="0"/>
          </a:p>
        </p:txBody>
      </p:sp>
      <p:pic>
        <p:nvPicPr>
          <p:cNvPr id="33795" name="Picture 2"/>
          <p:cNvPicPr>
            <a:picLocks noGrp="1" noChangeAspect="1" noChangeArrowheads="1"/>
          </p:cNvPicPr>
          <p:nvPr>
            <p:ph idx="1"/>
          </p:nvPr>
        </p:nvPicPr>
        <p:blipFill>
          <a:blip r:embed="rId3" cstate="print"/>
          <a:srcRect/>
          <a:stretch>
            <a:fillRect/>
          </a:stretch>
        </p:blipFill>
        <p:spPr>
          <a:xfrm>
            <a:off x="0" y="620713"/>
            <a:ext cx="9144000" cy="6237287"/>
          </a:xfr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00113" y="0"/>
            <a:ext cx="7772400" cy="1143000"/>
          </a:xfrm>
        </p:spPr>
        <p:txBody>
          <a:bodyPr/>
          <a:lstStyle/>
          <a:p>
            <a:pPr eaLnBrk="1" fontAlgn="auto" hangingPunct="1">
              <a:spcAft>
                <a:spcPts val="0"/>
              </a:spcAft>
              <a:defRPr/>
            </a:pPr>
            <a:r>
              <a:rPr lang="en-US" b="1" smtClean="0">
                <a:solidFill>
                  <a:srgbClr val="000099"/>
                </a:solidFill>
              </a:rPr>
              <a:t>Functions of the Committees</a:t>
            </a:r>
            <a:endParaRPr lang="ru-RU" b="1" smtClean="0">
              <a:solidFill>
                <a:srgbClr val="000099"/>
              </a:solidFill>
            </a:endParaRPr>
          </a:p>
        </p:txBody>
      </p:sp>
      <p:sp>
        <p:nvSpPr>
          <p:cNvPr id="62467" name="Rectangle 3"/>
          <p:cNvSpPr>
            <a:spLocks noGrp="1" noChangeArrowheads="1"/>
          </p:cNvSpPr>
          <p:nvPr>
            <p:ph idx="1"/>
          </p:nvPr>
        </p:nvSpPr>
        <p:spPr>
          <a:xfrm>
            <a:off x="684213" y="1125538"/>
            <a:ext cx="7772400" cy="5472112"/>
          </a:xfrm>
        </p:spPr>
        <p:txBody>
          <a:bodyPr/>
          <a:lstStyle/>
          <a:p>
            <a:pPr eaLnBrk="1" hangingPunct="1">
              <a:lnSpc>
                <a:spcPct val="90000"/>
              </a:lnSpc>
              <a:buFontTx/>
              <a:buNone/>
            </a:pPr>
            <a:r>
              <a:rPr lang="en-US" b="1" smtClean="0">
                <a:solidFill>
                  <a:srgbClr val="000099"/>
                </a:solidFill>
              </a:rPr>
              <a:t>Standing committees of the HR: </a:t>
            </a:r>
            <a:r>
              <a:rPr lang="en-US" b="1" i="1" smtClean="0">
                <a:solidFill>
                  <a:srgbClr val="990099"/>
                </a:solidFill>
              </a:rPr>
              <a:t>Agriculture; Appropriations; Armed Services; Banking and Financial Services; Budget; Commerce; Education and the Workforce; Government Reform and Oversight; etc.</a:t>
            </a:r>
          </a:p>
          <a:p>
            <a:pPr eaLnBrk="1" hangingPunct="1">
              <a:lnSpc>
                <a:spcPct val="90000"/>
              </a:lnSpc>
            </a:pPr>
            <a:r>
              <a:rPr lang="en-US" b="1" smtClean="0">
                <a:solidFill>
                  <a:srgbClr val="000099"/>
                </a:solidFill>
              </a:rPr>
              <a:t>To enquire  into each bill and to recommend whether the bill could be accepted or not</a:t>
            </a:r>
          </a:p>
          <a:p>
            <a:pPr eaLnBrk="1" hangingPunct="1">
              <a:lnSpc>
                <a:spcPct val="90000"/>
              </a:lnSpc>
            </a:pPr>
            <a:r>
              <a:rPr lang="en-US" b="1" smtClean="0">
                <a:solidFill>
                  <a:srgbClr val="000099"/>
                </a:solidFill>
              </a:rPr>
              <a:t>To look into the whole pattern of government expenditure</a:t>
            </a:r>
          </a:p>
          <a:p>
            <a:pPr eaLnBrk="1" hangingPunct="1">
              <a:lnSpc>
                <a:spcPct val="90000"/>
              </a:lnSpc>
            </a:pPr>
            <a:endParaRPr lang="ru-RU" sz="2400" b="1" smtClean="0">
              <a:solidFill>
                <a:srgbClr val="000099"/>
              </a:solidFil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34819" name="Заголовок 1"/>
          <p:cNvSpPr>
            <a:spLocks noGrp="1"/>
          </p:cNvSpPr>
          <p:nvPr>
            <p:ph type="title"/>
          </p:nvPr>
        </p:nvSpPr>
        <p:spPr>
          <a:xfrm>
            <a:off x="468313" y="549275"/>
            <a:ext cx="8229600" cy="1143000"/>
          </a:xfrm>
        </p:spPr>
        <p:txBody>
          <a:bodyPr>
            <a:normAutofit fontScale="90000"/>
          </a:bodyPr>
          <a:lstStyle/>
          <a:p>
            <a:pPr eaLnBrk="1" hangingPunct="1"/>
            <a:r>
              <a:rPr lang="en-US" b="1" smtClean="0"/>
              <a:t>E-Services for citizens</a:t>
            </a:r>
            <a:br>
              <a:rPr lang="en-US" b="1" smtClean="0"/>
            </a:br>
            <a:r>
              <a:rPr lang="en-US" sz="3200" b="1" smtClean="0">
                <a:hlinkClick r:id="rId3"/>
              </a:rPr>
              <a:t>http://www.egov.com/Pages/default.aspx</a:t>
            </a:r>
            <a:endParaRPr lang="ru-RU" sz="3200" b="1"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normAutofit fontScale="90000"/>
          </a:bodyPr>
          <a:lstStyle/>
          <a:p>
            <a:r>
              <a:rPr lang="en-US" b="1" smtClean="0"/>
              <a:t>Citizen Services</a:t>
            </a:r>
            <a:br>
              <a:rPr lang="en-US" b="1" smtClean="0"/>
            </a:br>
            <a:endParaRPr lang="ru-RU" smtClean="0"/>
          </a:p>
        </p:txBody>
      </p:sp>
      <p:sp>
        <p:nvSpPr>
          <p:cNvPr id="35843" name="Содержимое 2"/>
          <p:cNvSpPr>
            <a:spLocks noGrp="1"/>
          </p:cNvSpPr>
          <p:nvPr>
            <p:ph idx="1"/>
          </p:nvPr>
        </p:nvSpPr>
        <p:spPr/>
        <p:txBody>
          <a:bodyPr/>
          <a:lstStyle/>
          <a:p>
            <a:r>
              <a:rPr lang="en-US" smtClean="0">
                <a:hlinkClick r:id="rId2"/>
              </a:rPr>
              <a:t>Benefits.gov</a:t>
            </a:r>
            <a:endParaRPr lang="en-US" smtClean="0"/>
          </a:p>
          <a:p>
            <a:r>
              <a:rPr lang="en-US" smtClean="0">
                <a:hlinkClick r:id="rId3"/>
              </a:rPr>
              <a:t>Business.gov</a:t>
            </a:r>
            <a:endParaRPr lang="en-US" smtClean="0"/>
          </a:p>
          <a:p>
            <a:r>
              <a:rPr lang="en-US" smtClean="0">
                <a:hlinkClick r:id="rId4"/>
              </a:rPr>
              <a:t>DisasterAssistance.gov</a:t>
            </a:r>
            <a:endParaRPr lang="en-US" smtClean="0"/>
          </a:p>
          <a:p>
            <a:r>
              <a:rPr lang="en-US" smtClean="0">
                <a:hlinkClick r:id="rId5"/>
              </a:rPr>
              <a:t>GovLoans.gov</a:t>
            </a:r>
            <a:endParaRPr lang="en-US" smtClean="0"/>
          </a:p>
          <a:p>
            <a:r>
              <a:rPr lang="en-US" smtClean="0">
                <a:hlinkClick r:id="rId6"/>
              </a:rPr>
              <a:t>Grants.gov</a:t>
            </a:r>
            <a:endParaRPr lang="en-US" smtClean="0"/>
          </a:p>
          <a:p>
            <a:r>
              <a:rPr lang="en-US" smtClean="0">
                <a:hlinkClick r:id="rId7"/>
              </a:rPr>
              <a:t>Healthcare.gov</a:t>
            </a:r>
            <a:endParaRPr lang="en-US" smtClean="0"/>
          </a:p>
          <a:p>
            <a:r>
              <a:rPr lang="en-US" smtClean="0">
                <a:hlinkClick r:id="rId8"/>
              </a:rPr>
              <a:t>USA.gov</a:t>
            </a:r>
            <a:endParaRPr lang="en-US" smtClean="0"/>
          </a:p>
          <a:p>
            <a:endParaRPr lang="ru-RU" smtClean="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pPr eaLnBrk="1" hangingPunct="1"/>
            <a:r>
              <a:rPr lang="en-US" smtClean="0">
                <a:solidFill>
                  <a:srgbClr val="002060"/>
                </a:solidFill>
              </a:rPr>
              <a:t>Federal Acts on e-government</a:t>
            </a:r>
            <a:endParaRPr lang="ru-RU" smtClean="0">
              <a:solidFill>
                <a:srgbClr val="002060"/>
              </a:solidFill>
            </a:endParaRPr>
          </a:p>
        </p:txBody>
      </p:sp>
      <p:sp>
        <p:nvSpPr>
          <p:cNvPr id="36867" name="Содержимое 2"/>
          <p:cNvSpPr>
            <a:spLocks noGrp="1"/>
          </p:cNvSpPr>
          <p:nvPr>
            <p:ph idx="1"/>
          </p:nvPr>
        </p:nvSpPr>
        <p:spPr/>
        <p:txBody>
          <a:bodyPr/>
          <a:lstStyle/>
          <a:p>
            <a:pPr eaLnBrk="1" fontAlgn="t" hangingPunct="1"/>
            <a:r>
              <a:rPr lang="en-US" smtClean="0">
                <a:hlinkClick r:id="rId2"/>
              </a:rPr>
              <a:t>The E-Government Act of 2002</a:t>
            </a:r>
            <a:endParaRPr lang="en-US" smtClean="0"/>
          </a:p>
          <a:p>
            <a:pPr eaLnBrk="1" fontAlgn="t" hangingPunct="1"/>
            <a:r>
              <a:rPr lang="en-US" smtClean="0">
                <a:hlinkClick r:id="rId3"/>
              </a:rPr>
              <a:t>Government Paperwork Elimination Act of 1998 (GPEA)</a:t>
            </a:r>
            <a:endParaRPr lang="en-US" smtClean="0"/>
          </a:p>
          <a:p>
            <a:pPr eaLnBrk="1" fontAlgn="t" hangingPunct="1"/>
            <a:r>
              <a:rPr lang="en-US" smtClean="0">
                <a:hlinkClick r:id="rId4"/>
              </a:rPr>
              <a:t>Clinger-Cohen Act of 1996</a:t>
            </a:r>
            <a:endParaRPr lang="en-US" smtClean="0"/>
          </a:p>
          <a:p>
            <a:pPr eaLnBrk="1" fontAlgn="t" hangingPunct="1"/>
            <a:r>
              <a:rPr lang="en-US" smtClean="0">
                <a:hlinkClick r:id="rId5"/>
              </a:rPr>
              <a:t>Federal Acquisition Streamlining Act of 1994, Title V (FASA V)</a:t>
            </a:r>
            <a:endParaRPr lang="en-US" smtClean="0"/>
          </a:p>
          <a:p>
            <a:pPr eaLnBrk="1" fontAlgn="t" hangingPunct="1"/>
            <a:r>
              <a:rPr lang="en-US" smtClean="0">
                <a:hlinkClick r:id="rId6"/>
              </a:rPr>
              <a:t>Government Performance Results Act of 1993 (GPRA)</a:t>
            </a:r>
            <a:endParaRPr lang="en-US" smtClean="0"/>
          </a:p>
          <a:p>
            <a:pPr eaLnBrk="1" hangingPunct="1"/>
            <a:endParaRPr lang="ru-RU"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normAutofit fontScale="90000"/>
          </a:bodyPr>
          <a:lstStyle/>
          <a:p>
            <a:pPr eaLnBrk="1" hangingPunct="1"/>
            <a:r>
              <a:rPr lang="en-US" smtClean="0">
                <a:hlinkClick r:id="rId2"/>
              </a:rPr>
              <a:t>The E-Government Act of 2002</a:t>
            </a:r>
            <a:r>
              <a:rPr lang="en-US" smtClean="0"/>
              <a:t/>
            </a:r>
            <a:br>
              <a:rPr lang="en-US" smtClean="0"/>
            </a:br>
            <a:endParaRPr lang="ru-RU" smtClean="0"/>
          </a:p>
        </p:txBody>
      </p:sp>
      <p:sp>
        <p:nvSpPr>
          <p:cNvPr id="37891" name="Содержимое 2"/>
          <p:cNvSpPr>
            <a:spLocks noGrp="1"/>
          </p:cNvSpPr>
          <p:nvPr>
            <p:ph idx="1"/>
          </p:nvPr>
        </p:nvSpPr>
        <p:spPr>
          <a:xfrm>
            <a:off x="468313" y="1196975"/>
            <a:ext cx="8229600" cy="4886325"/>
          </a:xfrm>
        </p:spPr>
        <p:txBody>
          <a:bodyPr/>
          <a:lstStyle/>
          <a:p>
            <a:pPr eaLnBrk="1" hangingPunct="1"/>
            <a:r>
              <a:rPr lang="en-US" sz="2800" b="1" smtClean="0"/>
              <a:t>Title I: Office of Management and Budget Electronic Government Services</a:t>
            </a:r>
            <a:r>
              <a:rPr lang="en-US" sz="2800" smtClean="0"/>
              <a:t> - Establishes in the Office of Management and Budget an Office of Electronic Government, headed by an Administrator appointed by the President</a:t>
            </a:r>
          </a:p>
          <a:p>
            <a:pPr eaLnBrk="1" hangingPunct="1"/>
            <a:r>
              <a:rPr lang="en-US" sz="2800" b="1" smtClean="0"/>
              <a:t>Title II: Federal Management and Promotion of Electronic Government Services</a:t>
            </a:r>
            <a:r>
              <a:rPr lang="en-US" sz="2800" smtClean="0"/>
              <a:t> </a:t>
            </a:r>
          </a:p>
          <a:p>
            <a:pPr eaLnBrk="1" hangingPunct="1"/>
            <a:r>
              <a:rPr lang="en-US" sz="2800" b="1" smtClean="0"/>
              <a:t>Title III: Information Security</a:t>
            </a:r>
            <a:r>
              <a:rPr lang="en-US" sz="2800" smtClean="0"/>
              <a:t> - Requires the Director of OMB to oversee agency information security policies and practices</a:t>
            </a:r>
            <a:endParaRPr lang="ru-RU" sz="280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611188" y="692150"/>
            <a:ext cx="8229600" cy="1143000"/>
          </a:xfrm>
        </p:spPr>
        <p:txBody>
          <a:bodyPr>
            <a:normAutofit fontScale="90000"/>
          </a:bodyPr>
          <a:lstStyle/>
          <a:p>
            <a:pPr eaLnBrk="1" hangingPunct="1"/>
            <a:r>
              <a:rPr lang="en-US" b="1" smtClean="0">
                <a:solidFill>
                  <a:srgbClr val="002060"/>
                </a:solidFill>
              </a:rPr>
              <a:t>Digital Government Strategy in 21 century</a:t>
            </a:r>
            <a:br>
              <a:rPr lang="en-US" b="1" smtClean="0">
                <a:solidFill>
                  <a:srgbClr val="002060"/>
                </a:solidFill>
              </a:rPr>
            </a:br>
            <a:endParaRPr lang="ru-RU" b="1" smtClean="0">
              <a:solidFill>
                <a:srgbClr val="002060"/>
              </a:solidFill>
            </a:endParaRPr>
          </a:p>
        </p:txBody>
      </p:sp>
      <p:sp>
        <p:nvSpPr>
          <p:cNvPr id="38915" name="Содержимое 2"/>
          <p:cNvSpPr>
            <a:spLocks noGrp="1"/>
          </p:cNvSpPr>
          <p:nvPr>
            <p:ph idx="1"/>
          </p:nvPr>
        </p:nvSpPr>
        <p:spPr>
          <a:xfrm>
            <a:off x="468313" y="1844675"/>
            <a:ext cx="8229600" cy="3960813"/>
          </a:xfrm>
        </p:spPr>
        <p:txBody>
          <a:bodyPr/>
          <a:lstStyle/>
          <a:p>
            <a:pPr eaLnBrk="1" hangingPunct="1"/>
            <a:r>
              <a:rPr lang="en-US" i="1" smtClean="0"/>
              <a:t>“I want us to ask ourselves every day, how are we using technology to make a real difference in people’s lives.”</a:t>
            </a:r>
            <a:r>
              <a:rPr lang="en-US" smtClean="0"/>
              <a:t/>
            </a:r>
            <a:br>
              <a:rPr lang="en-US" smtClean="0"/>
            </a:br>
            <a:r>
              <a:rPr lang="en-US" smtClean="0"/>
              <a:t>– President Barack Obama</a:t>
            </a:r>
          </a:p>
          <a:p>
            <a:pPr eaLnBrk="1" hangingPunct="1">
              <a:buFontTx/>
              <a:buNone/>
            </a:pPr>
            <a:r>
              <a:rPr lang="en-US" sz="2000" b="1" smtClean="0">
                <a:solidFill>
                  <a:srgbClr val="002060"/>
                </a:solidFill>
              </a:rPr>
              <a:t>Digital Government Strategy in 21 century</a:t>
            </a:r>
            <a:br>
              <a:rPr lang="en-US" sz="2000" b="1" smtClean="0">
                <a:solidFill>
                  <a:srgbClr val="002060"/>
                </a:solidFill>
              </a:rPr>
            </a:br>
            <a:r>
              <a:rPr lang="en-US" sz="2000" b="1" smtClean="0">
                <a:solidFill>
                  <a:srgbClr val="002060"/>
                </a:solidFill>
              </a:rPr>
              <a:t>http://www.whitehouse.gov/sites/default/files/omb/egov/digital-government/digital-government.html</a:t>
            </a:r>
            <a:endParaRPr lang="ru-RU" sz="200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179388" y="188913"/>
            <a:ext cx="8686800" cy="1143000"/>
          </a:xfrm>
        </p:spPr>
        <p:txBody>
          <a:bodyPr/>
          <a:lstStyle/>
          <a:p>
            <a:pPr eaLnBrk="1" hangingPunct="1"/>
            <a:r>
              <a:rPr lang="en-US" sz="4000" b="1" smtClean="0">
                <a:solidFill>
                  <a:srgbClr val="002060"/>
                </a:solidFill>
              </a:rPr>
              <a:t>White House</a:t>
            </a:r>
            <a:br>
              <a:rPr lang="en-US" sz="4000" b="1" smtClean="0">
                <a:solidFill>
                  <a:srgbClr val="002060"/>
                </a:solidFill>
              </a:rPr>
            </a:br>
            <a:r>
              <a:rPr lang="en-US" sz="2400" b="1" smtClean="0">
                <a:solidFill>
                  <a:srgbClr val="002060"/>
                </a:solidFill>
                <a:hlinkClick r:id="rId2"/>
              </a:rPr>
              <a:t>http://www.whitehouse.gov/omb/e-gov</a:t>
            </a:r>
            <a:endParaRPr lang="ru-RU" sz="2400" b="1" smtClean="0">
              <a:solidFill>
                <a:srgbClr val="002060"/>
              </a:solidFill>
            </a:endParaRPr>
          </a:p>
        </p:txBody>
      </p:sp>
      <p:pic>
        <p:nvPicPr>
          <p:cNvPr id="39939" name="Picture 2"/>
          <p:cNvPicPr>
            <a:picLocks noGrp="1" noChangeAspect="1" noChangeArrowheads="1"/>
          </p:cNvPicPr>
          <p:nvPr>
            <p:ph idx="1"/>
          </p:nvPr>
        </p:nvPicPr>
        <p:blipFill>
          <a:blip r:embed="rId3" cstate="print"/>
          <a:srcRect/>
          <a:stretch>
            <a:fillRect/>
          </a:stretch>
        </p:blipFill>
        <p:spPr>
          <a:xfrm>
            <a:off x="0" y="0"/>
            <a:ext cx="9396413" cy="6858000"/>
          </a:xfr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normAutofit fontScale="90000"/>
          </a:bodyPr>
          <a:lstStyle/>
          <a:p>
            <a:pPr eaLnBrk="1" hangingPunct="1"/>
            <a:r>
              <a:rPr lang="en-US" sz="3200" b="1" smtClean="0">
                <a:solidFill>
                  <a:srgbClr val="002060"/>
                </a:solidFill>
              </a:rPr>
              <a:t>Texas.gov Honored for eGovernment Excellence in 2012</a:t>
            </a:r>
            <a:br>
              <a:rPr lang="en-US" sz="3200" b="1" smtClean="0">
                <a:solidFill>
                  <a:srgbClr val="002060"/>
                </a:solidFill>
              </a:rPr>
            </a:br>
            <a:r>
              <a:rPr lang="en-US" sz="2000" b="1" smtClean="0">
                <a:solidFill>
                  <a:srgbClr val="002060"/>
                </a:solidFill>
                <a:hlinkClick r:id="rId2"/>
              </a:rPr>
              <a:t>http://www.texas.gov/en/Pages/default.aspx</a:t>
            </a:r>
            <a:endParaRPr lang="ru-RU" sz="2000" smtClean="0">
              <a:solidFill>
                <a:srgbClr val="002060"/>
              </a:solidFill>
            </a:endParaRPr>
          </a:p>
        </p:txBody>
      </p:sp>
      <p:sp>
        <p:nvSpPr>
          <p:cNvPr id="40963" name="Содержимое 2"/>
          <p:cNvSpPr>
            <a:spLocks noGrp="1"/>
          </p:cNvSpPr>
          <p:nvPr>
            <p:ph idx="1"/>
          </p:nvPr>
        </p:nvSpPr>
        <p:spPr/>
        <p:txBody>
          <a:bodyPr>
            <a:normAutofit lnSpcReduction="10000"/>
          </a:bodyPr>
          <a:lstStyle/>
          <a:p>
            <a:pPr eaLnBrk="1" hangingPunct="1"/>
            <a:r>
              <a:rPr lang="en-US" b="1" smtClean="0"/>
              <a:t>Best of Web</a:t>
            </a:r>
            <a:r>
              <a:rPr lang="en-US" smtClean="0"/>
              <a:t> – Texas.gov was named a top 10 finalist by the Center for Digital Government for the third straight year</a:t>
            </a:r>
          </a:p>
          <a:p>
            <a:pPr eaLnBrk="1" hangingPunct="1"/>
            <a:r>
              <a:rPr lang="en-US" smtClean="0"/>
              <a:t>Noteworthy accomplishments for Texas.gov in 2012 included the launch of a mobile site, </a:t>
            </a:r>
            <a:r>
              <a:rPr lang="en-US" smtClean="0">
                <a:hlinkClick r:id="rId3"/>
              </a:rPr>
              <a:t>m.texas.gov</a:t>
            </a:r>
            <a:endParaRPr lang="en-US" smtClean="0"/>
          </a:p>
          <a:p>
            <a:pPr eaLnBrk="1" hangingPunct="1"/>
            <a:r>
              <a:rPr lang="en-US" b="1" smtClean="0"/>
              <a:t>Interactive Media Awards (IMA)</a:t>
            </a:r>
            <a:r>
              <a:rPr lang="en-US" smtClean="0"/>
              <a:t> –</a:t>
            </a:r>
            <a:r>
              <a:rPr lang="en-US" smtClean="0">
                <a:hlinkClick r:id="rId4"/>
              </a:rPr>
              <a:t>Texas.gov/Driver</a:t>
            </a:r>
            <a:r>
              <a:rPr lang="en-US" smtClean="0"/>
              <a:t>, </a:t>
            </a:r>
            <a:r>
              <a:rPr lang="en-US" sz="2400" smtClean="0"/>
              <a:t>a specialized landing page that serves as a convenient, user-centered resource for Texans to access driver-related information and online services</a:t>
            </a:r>
            <a:endParaRPr lang="ru-RU" sz="240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pPr eaLnBrk="1" hangingPunct="1"/>
            <a:r>
              <a:rPr lang="en-US" smtClean="0"/>
              <a:t>Samples of e-government sites</a:t>
            </a:r>
            <a:endParaRPr lang="ru-RU" smtClean="0"/>
          </a:p>
        </p:txBody>
      </p:sp>
      <p:sp>
        <p:nvSpPr>
          <p:cNvPr id="41987" name="Содержимое 2"/>
          <p:cNvSpPr>
            <a:spLocks noGrp="1"/>
          </p:cNvSpPr>
          <p:nvPr>
            <p:ph idx="1"/>
          </p:nvPr>
        </p:nvSpPr>
        <p:spPr/>
        <p:txBody>
          <a:bodyPr/>
          <a:lstStyle/>
          <a:p>
            <a:pPr eaLnBrk="1" fontAlgn="t" hangingPunct="1"/>
            <a:r>
              <a:rPr lang="en-US" smtClean="0">
                <a:hlinkClick r:id="rId2"/>
              </a:rPr>
              <a:t>CIO.gov Blogs </a:t>
            </a:r>
            <a:endParaRPr lang="en-US" smtClean="0"/>
          </a:p>
          <a:p>
            <a:pPr eaLnBrk="1" fontAlgn="t" hangingPunct="1"/>
            <a:r>
              <a:rPr lang="en-US" smtClean="0">
                <a:hlinkClick r:id="rId3"/>
              </a:rPr>
              <a:t>Our Nation's First Federal CIO</a:t>
            </a:r>
            <a:endParaRPr lang="en-US" smtClean="0"/>
          </a:p>
          <a:p>
            <a:pPr eaLnBrk="1" fontAlgn="t" hangingPunct="1"/>
            <a:r>
              <a:rPr lang="en-US" smtClean="0">
                <a:hlinkClick r:id="rId4"/>
              </a:rPr>
              <a:t>E-Gov Accomplishments </a:t>
            </a:r>
            <a:endParaRPr lang="en-US" smtClean="0"/>
          </a:p>
          <a:p>
            <a:pPr eaLnBrk="1" fontAlgn="t" hangingPunct="1"/>
            <a:r>
              <a:rPr lang="en-US" smtClean="0">
                <a:hlinkClick r:id="rId5"/>
              </a:rPr>
              <a:t>Data.gov Celebrates its Second Birthday</a:t>
            </a:r>
            <a:endParaRPr lang="en-US" smtClean="0"/>
          </a:p>
          <a:p>
            <a:pPr eaLnBrk="1" hangingPunct="1"/>
            <a:endParaRPr lang="ru-RU"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457200" y="274638"/>
            <a:ext cx="8229600" cy="561975"/>
          </a:xfrm>
        </p:spPr>
        <p:txBody>
          <a:bodyPr>
            <a:normAutofit fontScale="90000"/>
          </a:bodyPr>
          <a:lstStyle/>
          <a:p>
            <a:r>
              <a:rPr lang="en-US" smtClean="0"/>
              <a:t>Webliography</a:t>
            </a:r>
            <a:endParaRPr lang="ru-RU" smtClean="0"/>
          </a:p>
        </p:txBody>
      </p:sp>
      <p:sp>
        <p:nvSpPr>
          <p:cNvPr id="3" name="Содержимое 2"/>
          <p:cNvSpPr>
            <a:spLocks noGrp="1"/>
          </p:cNvSpPr>
          <p:nvPr>
            <p:ph idx="1"/>
          </p:nvPr>
        </p:nvSpPr>
        <p:spPr>
          <a:xfrm>
            <a:off x="395288" y="692150"/>
            <a:ext cx="8569325" cy="4525963"/>
          </a:xfrm>
        </p:spPr>
        <p:txBody>
          <a:bodyPr>
            <a:normAutofit fontScale="92500" lnSpcReduction="20000"/>
          </a:bodyPr>
          <a:lstStyle/>
          <a:p>
            <a:pPr>
              <a:lnSpc>
                <a:spcPct val="150000"/>
              </a:lnSpc>
              <a:buFontTx/>
              <a:buBlip>
                <a:blip r:embed="rId2"/>
              </a:buBlip>
              <a:defRPr/>
            </a:pPr>
            <a:r>
              <a:rPr lang="en-US" sz="2400" dirty="0" smtClean="0">
                <a:cs typeface="Times New Roman" pitchFamily="18" charset="0"/>
              </a:rPr>
              <a:t>Edwards, George C. Government in America: People. Politics, and Policy. 10th ed. New York, New York: Longman</a:t>
            </a:r>
            <a:r>
              <a:rPr lang="ru-RU" sz="2400" dirty="0" smtClean="0">
                <a:cs typeface="Times New Roman" pitchFamily="18" charset="0"/>
              </a:rPr>
              <a:t>, 2008</a:t>
            </a:r>
          </a:p>
          <a:p>
            <a:pPr>
              <a:lnSpc>
                <a:spcPct val="150000"/>
              </a:lnSpc>
              <a:buFontTx/>
              <a:buBlip>
                <a:blip r:embed="rId2"/>
              </a:buBlip>
              <a:defRPr/>
            </a:pPr>
            <a:r>
              <a:rPr lang="en-US" sz="2400" dirty="0" smtClean="0">
                <a:cs typeface="Times New Roman" pitchFamily="18" charset="0"/>
              </a:rPr>
              <a:t>Wilson, James American Government: Institutions and Policies. 7th ed. Boston, Houghton Mifflin, 1998.</a:t>
            </a:r>
            <a:endParaRPr lang="ru-RU" sz="2400" dirty="0" smtClean="0">
              <a:cs typeface="Times New Roman" pitchFamily="18" charset="0"/>
            </a:endParaRPr>
          </a:p>
          <a:p>
            <a:pPr>
              <a:lnSpc>
                <a:spcPct val="150000"/>
              </a:lnSpc>
              <a:buFontTx/>
              <a:buBlip>
                <a:blip r:embed="rId2"/>
              </a:buBlip>
              <a:defRPr/>
            </a:pPr>
            <a:r>
              <a:rPr lang="ru-RU" sz="2400" u="sng" dirty="0" smtClean="0">
                <a:cs typeface="Times New Roman" pitchFamily="18" charset="0"/>
                <a:hlinkClick r:id="rId3"/>
              </a:rPr>
              <a:t>http://bensguide.gpo.gov/9-12/government/state/index.html</a:t>
            </a:r>
            <a:endParaRPr lang="ru-RU" sz="2400" dirty="0" smtClean="0">
              <a:cs typeface="Times New Roman" pitchFamily="18" charset="0"/>
            </a:endParaRPr>
          </a:p>
          <a:p>
            <a:pPr>
              <a:lnSpc>
                <a:spcPct val="150000"/>
              </a:lnSpc>
              <a:buFontTx/>
              <a:buBlip>
                <a:blip r:embed="rId2"/>
              </a:buBlip>
              <a:defRPr/>
            </a:pPr>
            <a:r>
              <a:rPr lang="fr-FR" sz="2400" dirty="0" smtClean="0">
                <a:solidFill>
                  <a:schemeClr val="accent2">
                    <a:lumMod val="60000"/>
                    <a:lumOff val="40000"/>
                  </a:schemeClr>
                </a:solidFill>
                <a:cs typeface="Times New Roman" pitchFamily="18" charset="0"/>
                <a:hlinkClick r:id="rId4"/>
              </a:rPr>
              <a:t>http://www2.census.gov/geo/maps/general_ref/cousub_outline/cen2k_pgsz/pa_cosub.pdf</a:t>
            </a:r>
            <a:endParaRPr lang="ru-RU" sz="2400" dirty="0" smtClean="0">
              <a:solidFill>
                <a:schemeClr val="accent2">
                  <a:lumMod val="60000"/>
                  <a:lumOff val="40000"/>
                </a:schemeClr>
              </a:solidFill>
              <a:cs typeface="Times New Roman" pitchFamily="18" charset="0"/>
            </a:endParaRPr>
          </a:p>
          <a:p>
            <a:pPr>
              <a:lnSpc>
                <a:spcPct val="150000"/>
              </a:lnSpc>
              <a:buFontTx/>
              <a:buBlip>
                <a:blip r:embed="rId2"/>
              </a:buBlip>
              <a:defRPr/>
            </a:pPr>
            <a:r>
              <a:rPr lang="fr-FR" sz="2400" dirty="0" smtClean="0">
                <a:cs typeface="Times New Roman" pitchFamily="18" charset="0"/>
                <a:hlinkClick r:id="rId5"/>
              </a:rPr>
              <a:t>http://www.usa.gov/</a:t>
            </a:r>
            <a:endParaRPr lang="ru-RU" sz="2400" u="sng" dirty="0" smtClean="0">
              <a:cs typeface="Times New Roman" pitchFamily="18" charset="0"/>
            </a:endParaRPr>
          </a:p>
          <a:p>
            <a:pPr>
              <a:lnSpc>
                <a:spcPct val="150000"/>
              </a:lnSpc>
              <a:buFontTx/>
              <a:buBlip>
                <a:blip r:embed="rId2"/>
              </a:buBlip>
              <a:defRPr/>
            </a:pPr>
            <a:r>
              <a:rPr lang="fr-FR" sz="2400" dirty="0" smtClean="0">
                <a:cs typeface="Times New Roman" pitchFamily="18" charset="0"/>
                <a:hlinkClick r:id="rId6"/>
              </a:rPr>
              <a:t>http://www.whitehouse.gov/</a:t>
            </a:r>
            <a:endParaRPr lang="ru-RU" sz="2400" dirty="0" smtClean="0">
              <a:cs typeface="Times New Roman" pitchFamily="18"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562074"/>
          </a:xfrm>
        </p:spPr>
        <p:txBody>
          <a:bodyPr>
            <a:normAutofit fontScale="90000"/>
          </a:bodyPr>
          <a:lstStyle/>
          <a:p>
            <a:r>
              <a:rPr lang="en-US" b="1" dirty="0" smtClean="0"/>
              <a:t>Terms to know</a:t>
            </a:r>
            <a:endParaRPr lang="ru-RU" b="1" dirty="0"/>
          </a:p>
        </p:txBody>
      </p:sp>
      <p:sp>
        <p:nvSpPr>
          <p:cNvPr id="3" name="Содержимое 2"/>
          <p:cNvSpPr>
            <a:spLocks noGrp="1"/>
          </p:cNvSpPr>
          <p:nvPr>
            <p:ph idx="1"/>
          </p:nvPr>
        </p:nvSpPr>
        <p:spPr>
          <a:xfrm>
            <a:off x="539552" y="1196752"/>
            <a:ext cx="8229600" cy="4525963"/>
          </a:xfrm>
        </p:spPr>
        <p:txBody>
          <a:bodyPr/>
          <a:lstStyle/>
          <a:p>
            <a:r>
              <a:rPr lang="en-US" b="1" dirty="0" smtClean="0"/>
              <a:t>Impeachment</a:t>
            </a:r>
          </a:p>
          <a:p>
            <a:r>
              <a:rPr lang="en-US" b="1" dirty="0" smtClean="0"/>
              <a:t>Bill</a:t>
            </a:r>
          </a:p>
          <a:p>
            <a:r>
              <a:rPr lang="en-US" b="1" dirty="0" smtClean="0"/>
              <a:t>Interest groups</a:t>
            </a:r>
          </a:p>
          <a:p>
            <a:r>
              <a:rPr lang="en-US" b="1" dirty="0" smtClean="0"/>
              <a:t>Political action committees (PACs)</a:t>
            </a:r>
          </a:p>
          <a:p>
            <a:r>
              <a:rPr lang="en-US" b="1" dirty="0" smtClean="0"/>
              <a:t>oversight powers of Congress</a:t>
            </a:r>
          </a:p>
          <a:p>
            <a:r>
              <a:rPr lang="en-US" b="1" dirty="0" smtClean="0"/>
              <a:t>Incumbents</a:t>
            </a:r>
          </a:p>
          <a:p>
            <a:r>
              <a:rPr lang="en-US" b="1" dirty="0" smtClean="0"/>
              <a:t>Incumbency effect</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143000"/>
          </a:xfrm>
        </p:spPr>
        <p:txBody>
          <a:bodyPr>
            <a:normAutofit fontScale="90000"/>
          </a:bodyPr>
          <a:lstStyle/>
          <a:p>
            <a:pPr algn="ctr">
              <a:defRPr/>
            </a:pPr>
            <a:r>
              <a:rPr lang="en-US" b="1" dirty="0" smtClean="0"/>
              <a:t>Committees: the workhorses of Congress</a:t>
            </a:r>
            <a:r>
              <a:rPr lang="en-US" dirty="0" smtClean="0"/>
              <a:t/>
            </a:r>
            <a:br>
              <a:rPr lang="en-US" dirty="0" smtClean="0"/>
            </a:br>
            <a:endParaRPr lang="ru-RU" dirty="0"/>
          </a:p>
        </p:txBody>
      </p:sp>
      <p:sp>
        <p:nvSpPr>
          <p:cNvPr id="63491" name="Содержимое 2"/>
          <p:cNvSpPr>
            <a:spLocks noGrp="1"/>
          </p:cNvSpPr>
          <p:nvPr>
            <p:ph idx="1"/>
          </p:nvPr>
        </p:nvSpPr>
        <p:spPr>
          <a:xfrm>
            <a:off x="468313" y="1341438"/>
            <a:ext cx="8074025" cy="5256212"/>
          </a:xfrm>
        </p:spPr>
        <p:txBody>
          <a:bodyPr/>
          <a:lstStyle/>
          <a:p>
            <a:endParaRPr lang="en-US" smtClean="0"/>
          </a:p>
          <a:p>
            <a:pPr lvl="1"/>
            <a:r>
              <a:rPr lang="en-US" b="1" smtClean="0"/>
              <a:t>A.  Congress has committees for the same reason that any large organization is subdivided into specialized groups or divisions: to develop and use expertise in specific areas. </a:t>
            </a:r>
          </a:p>
          <a:p>
            <a:pPr lvl="1"/>
            <a:r>
              <a:rPr lang="en-US" b="1" smtClean="0"/>
              <a:t>B. Committee types include standing, joint, select and conference.  </a:t>
            </a:r>
          </a:p>
          <a:p>
            <a:pPr lvl="1"/>
            <a:r>
              <a:rPr lang="en-US" smtClean="0"/>
              <a:t>C.  </a:t>
            </a:r>
            <a:r>
              <a:rPr lang="en-US" b="1" smtClean="0"/>
              <a:t>Influence on committees grows formally with seniority and informally with increased </a:t>
            </a:r>
            <a:r>
              <a:rPr lang="en-US" b="1" i="1" smtClean="0"/>
              <a:t>expertise</a:t>
            </a:r>
            <a:r>
              <a:rPr lang="en-US" b="1" smtClean="0"/>
              <a:t>. </a:t>
            </a:r>
          </a:p>
          <a:p>
            <a:endParaRPr lang="ru-RU" smtClean="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327625_la_11_02"/>
          <p:cNvPicPr>
            <a:picLocks noChangeAspect="1" noChangeArrowheads="1"/>
          </p:cNvPicPr>
          <p:nvPr/>
        </p:nvPicPr>
        <p:blipFill>
          <a:blip r:embed="rId2" cstate="print"/>
          <a:srcRect/>
          <a:stretch>
            <a:fillRect/>
          </a:stretch>
        </p:blipFill>
        <p:spPr bwMode="auto">
          <a:xfrm>
            <a:off x="0" y="-39688"/>
            <a:ext cx="9144000" cy="7213601"/>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686800" cy="838200"/>
          </a:xfrm>
        </p:spPr>
        <p:txBody>
          <a:bodyPr>
            <a:normAutofit fontScale="90000"/>
          </a:bodyPr>
          <a:lstStyle/>
          <a:p>
            <a:pPr>
              <a:defRPr/>
            </a:pPr>
            <a:r>
              <a:rPr lang="en-US" b="1" dirty="0" smtClean="0"/>
              <a:t>How do legislators make up their minds about how they will vote?</a:t>
            </a:r>
            <a:endParaRPr lang="ru-RU" b="1" dirty="0"/>
          </a:p>
        </p:txBody>
      </p:sp>
      <p:sp>
        <p:nvSpPr>
          <p:cNvPr id="67587" name="Содержимое 2"/>
          <p:cNvSpPr>
            <a:spLocks noGrp="1"/>
          </p:cNvSpPr>
          <p:nvPr>
            <p:ph idx="1"/>
          </p:nvPr>
        </p:nvSpPr>
        <p:spPr>
          <a:xfrm>
            <a:off x="539552" y="2332037"/>
            <a:ext cx="8229600" cy="4525963"/>
          </a:xfrm>
        </p:spPr>
        <p:txBody>
          <a:bodyPr/>
          <a:lstStyle/>
          <a:p>
            <a:pPr>
              <a:buFont typeface="Wingdings 2" pitchFamily="18" charset="2"/>
              <a:buNone/>
            </a:pPr>
            <a:r>
              <a:rPr lang="en-US" sz="3600" b="1" dirty="0" smtClean="0"/>
              <a:t>The most important influences seem to be</a:t>
            </a:r>
          </a:p>
          <a:p>
            <a:pPr lvl="1"/>
            <a:r>
              <a:rPr lang="en-US" sz="3600" b="1" dirty="0" smtClean="0"/>
              <a:t> Political parties</a:t>
            </a:r>
          </a:p>
          <a:p>
            <a:pPr lvl="1"/>
            <a:r>
              <a:rPr lang="en-US" sz="3600" b="1" dirty="0" smtClean="0"/>
              <a:t>The President</a:t>
            </a:r>
          </a:p>
          <a:p>
            <a:pPr lvl="1"/>
            <a:r>
              <a:rPr lang="en-US" sz="3600" b="1" dirty="0" smtClean="0"/>
              <a:t> Interest groups</a:t>
            </a:r>
            <a:endParaRPr lang="ru-RU" sz="3600" b="1" dirty="0" smtClean="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endParaRPr lang="en-US" dirty="0"/>
          </a:p>
        </p:txBody>
      </p:sp>
      <p:sp>
        <p:nvSpPr>
          <p:cNvPr id="5" name="Номер слайда 4"/>
          <p:cNvSpPr>
            <a:spLocks noGrp="1"/>
          </p:cNvSpPr>
          <p:nvPr>
            <p:ph type="sldNum" sz="quarter" idx="11"/>
          </p:nvPr>
        </p:nvSpPr>
        <p:spPr/>
        <p:txBody>
          <a:bodyPr/>
          <a:lstStyle/>
          <a:p>
            <a:endParaRPr lang="en-US"/>
          </a:p>
          <a:p>
            <a:fld id="{867DA0F2-DB3D-42BB-9F13-06FCECD0EA87}" type="slidenum">
              <a:rPr lang="en-US"/>
              <a:pPr/>
              <a:t>8</a:t>
            </a:fld>
            <a:endParaRPr lang="en-US"/>
          </a:p>
        </p:txBody>
      </p:sp>
      <p:sp>
        <p:nvSpPr>
          <p:cNvPr id="3074" name="Rectangle 2"/>
          <p:cNvSpPr>
            <a:spLocks noGrp="1" noChangeArrowheads="1"/>
          </p:cNvSpPr>
          <p:nvPr>
            <p:ph type="title"/>
          </p:nvPr>
        </p:nvSpPr>
        <p:spPr/>
        <p:txBody>
          <a:bodyPr>
            <a:normAutofit fontScale="90000"/>
          </a:bodyPr>
          <a:lstStyle/>
          <a:p>
            <a:r>
              <a:rPr lang="en-US" dirty="0" smtClean="0"/>
              <a:t>  </a:t>
            </a:r>
            <a:r>
              <a:rPr lang="en-US" sz="3600" b="1" dirty="0" smtClean="0"/>
              <a:t>Interest groups and the American political tradition</a:t>
            </a:r>
            <a:br>
              <a:rPr lang="en-US" sz="3600" b="1" dirty="0" smtClean="0"/>
            </a:br>
            <a:endParaRPr lang="en-US" sz="3600" b="1" dirty="0"/>
          </a:p>
        </p:txBody>
      </p:sp>
      <p:sp>
        <p:nvSpPr>
          <p:cNvPr id="3075" name="Rectangle 3"/>
          <p:cNvSpPr>
            <a:spLocks noGrp="1" noChangeArrowheads="1"/>
          </p:cNvSpPr>
          <p:nvPr>
            <p:ph type="body" idx="1"/>
          </p:nvPr>
        </p:nvSpPr>
        <p:spPr/>
        <p:txBody>
          <a:bodyPr>
            <a:normAutofit fontScale="92500" lnSpcReduction="20000"/>
          </a:bodyPr>
          <a:lstStyle/>
          <a:p>
            <a:r>
              <a:rPr lang="en-US" dirty="0" smtClean="0"/>
              <a:t>An </a:t>
            </a:r>
            <a:r>
              <a:rPr lang="en-US" b="1" dirty="0"/>
              <a:t>interest group</a:t>
            </a:r>
            <a:r>
              <a:rPr lang="en-US" dirty="0"/>
              <a:t> can be defined as “</a:t>
            </a:r>
            <a:r>
              <a:rPr lang="en-US" b="1" i="1" dirty="0"/>
              <a:t>an organized body of individuals who share some political goals and try to influence public policy</a:t>
            </a:r>
            <a:r>
              <a:rPr lang="en-US" b="1" i="1" dirty="0" smtClean="0"/>
              <a:t>.”</a:t>
            </a:r>
          </a:p>
          <a:p>
            <a:r>
              <a:rPr lang="en-US" b="1" dirty="0" smtClean="0"/>
              <a:t>Interest </a:t>
            </a:r>
            <a:r>
              <a:rPr lang="en-US" b="1" dirty="0"/>
              <a:t>groups play many roles in the American political system such as representation, participation, education, agenda building and program monitoring</a:t>
            </a:r>
            <a:r>
              <a:rPr lang="en-US" b="1" dirty="0" smtClean="0"/>
              <a:t>.</a:t>
            </a:r>
          </a:p>
          <a:p>
            <a:r>
              <a:rPr lang="en-US" b="1" dirty="0" smtClean="0"/>
              <a:t>Who is being organized is also an important force affecting group formation. </a:t>
            </a:r>
          </a:p>
          <a:p>
            <a:r>
              <a:rPr lang="en-US" b="1" dirty="0" smtClean="0"/>
              <a:t>The wealthy and the well educated are more likely to form and join lobbies</a:t>
            </a:r>
            <a:endParaRPr lang="en-US" b="1" dirty="0"/>
          </a:p>
        </p:txBody>
      </p:sp>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endParaRPr lang="en-US" dirty="0"/>
          </a:p>
        </p:txBody>
      </p:sp>
      <p:sp>
        <p:nvSpPr>
          <p:cNvPr id="5" name="Номер слайда 4"/>
          <p:cNvSpPr>
            <a:spLocks noGrp="1"/>
          </p:cNvSpPr>
          <p:nvPr>
            <p:ph type="sldNum" sz="quarter" idx="11"/>
          </p:nvPr>
        </p:nvSpPr>
        <p:spPr/>
        <p:txBody>
          <a:bodyPr/>
          <a:lstStyle/>
          <a:p>
            <a:endParaRPr lang="en-US"/>
          </a:p>
          <a:p>
            <a:fld id="{954AC946-518D-4F93-8C4B-5DF6E52B58FD}" type="slidenum">
              <a:rPr lang="en-US"/>
              <a:pPr/>
              <a:t>9</a:t>
            </a:fld>
            <a:endParaRPr lang="en-US"/>
          </a:p>
        </p:txBody>
      </p:sp>
      <p:sp>
        <p:nvSpPr>
          <p:cNvPr id="5122" name="Rectangle 2"/>
          <p:cNvSpPr>
            <a:spLocks noGrp="1" noChangeArrowheads="1"/>
          </p:cNvSpPr>
          <p:nvPr>
            <p:ph type="title"/>
          </p:nvPr>
        </p:nvSpPr>
        <p:spPr/>
        <p:txBody>
          <a:bodyPr>
            <a:noAutofit/>
          </a:bodyPr>
          <a:lstStyle/>
          <a:p>
            <a:r>
              <a:rPr lang="en-US" sz="3200" b="1" dirty="0" smtClean="0"/>
              <a:t>What resources are available to interest groups?</a:t>
            </a:r>
            <a:br>
              <a:rPr lang="en-US" sz="3200" b="1" dirty="0" smtClean="0"/>
            </a:br>
            <a:endParaRPr lang="en-US" sz="3200" b="1" dirty="0"/>
          </a:p>
        </p:txBody>
      </p:sp>
      <p:sp>
        <p:nvSpPr>
          <p:cNvPr id="5123" name="Rectangle 3"/>
          <p:cNvSpPr>
            <a:spLocks noGrp="1" noChangeArrowheads="1"/>
          </p:cNvSpPr>
          <p:nvPr>
            <p:ph type="body" idx="1"/>
          </p:nvPr>
        </p:nvSpPr>
        <p:spPr/>
        <p:txBody>
          <a:bodyPr>
            <a:normAutofit/>
          </a:bodyPr>
          <a:lstStyle/>
          <a:p>
            <a:pPr lvl="1" algn="just">
              <a:spcBef>
                <a:spcPts val="500"/>
              </a:spcBef>
              <a:spcAft>
                <a:spcPts val="600"/>
              </a:spcAft>
            </a:pPr>
            <a:r>
              <a:rPr lang="en-US" dirty="0" smtClean="0"/>
              <a:t>A</a:t>
            </a:r>
            <a:r>
              <a:rPr lang="en-US" dirty="0"/>
              <a:t>.  One of the most valuable resources a group can have is a large and politically active </a:t>
            </a:r>
            <a:r>
              <a:rPr lang="en-US" b="1" dirty="0"/>
              <a:t>membership</a:t>
            </a:r>
            <a:r>
              <a:rPr lang="en-US" dirty="0"/>
              <a:t>.</a:t>
            </a:r>
          </a:p>
          <a:p>
            <a:pPr lvl="1" algn="just">
              <a:spcBef>
                <a:spcPts val="500"/>
              </a:spcBef>
              <a:spcAft>
                <a:spcPts val="600"/>
              </a:spcAft>
            </a:pPr>
            <a:r>
              <a:rPr lang="en-US" dirty="0" smtClean="0"/>
              <a:t>B</a:t>
            </a:r>
            <a:r>
              <a:rPr lang="en-US" dirty="0"/>
              <a:t>.  </a:t>
            </a:r>
            <a:r>
              <a:rPr lang="en-US" b="1" dirty="0"/>
              <a:t>Lobbyists</a:t>
            </a:r>
            <a:r>
              <a:rPr lang="en-US" dirty="0"/>
              <a:t> can be either full-time employees of the organization or hired from law firms or public relations firms.</a:t>
            </a:r>
          </a:p>
          <a:p>
            <a:pPr lvl="1" algn="just">
              <a:spcBef>
                <a:spcPts val="500"/>
              </a:spcBef>
              <a:spcAft>
                <a:spcPts val="600"/>
              </a:spcAft>
            </a:pPr>
            <a:r>
              <a:rPr lang="en-US" dirty="0" smtClean="0"/>
              <a:t>C</a:t>
            </a:r>
            <a:r>
              <a:rPr lang="en-US" dirty="0"/>
              <a:t>.  </a:t>
            </a:r>
            <a:r>
              <a:rPr lang="en-US" b="1" dirty="0"/>
              <a:t>Political action committees (PACs)</a:t>
            </a:r>
            <a:r>
              <a:rPr lang="en-US" dirty="0"/>
              <a:t> pool contributions from group members and donate those funds to candidates for office.</a:t>
            </a:r>
          </a:p>
          <a:p>
            <a:pPr lvl="1" algn="just">
              <a:spcBef>
                <a:spcPts val="500"/>
              </a:spcBef>
              <a:spcAft>
                <a:spcPts val="600"/>
              </a:spcAft>
            </a:pPr>
            <a:endParaRPr lang="en-US" dirty="0"/>
          </a:p>
          <a:p>
            <a:pPr lvl="1"/>
            <a:endParaRPr lang="en-US" dirty="0"/>
          </a:p>
        </p:txBody>
      </p:sp>
    </p:spTree>
  </p:cSld>
  <p:clrMapOvr>
    <a:masterClrMapping/>
  </p:clrMapOvr>
  <p:transition advClick="0" advTm="3000"/>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1998</Words>
  <Application>Microsoft Office PowerPoint</Application>
  <PresentationFormat>Экран (4:3)</PresentationFormat>
  <Paragraphs>227</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Тема Office</vt:lpstr>
      <vt:lpstr>Слайд 1</vt:lpstr>
      <vt:lpstr>The main function of Congress is  </vt:lpstr>
      <vt:lpstr>The Constitution gives the House and Senate essentially similar legislative tasks, though each has powers that are only its own: </vt:lpstr>
      <vt:lpstr>Functions of the Committees</vt:lpstr>
      <vt:lpstr>Committees: the workhorses of Congress </vt:lpstr>
      <vt:lpstr>Слайд 6</vt:lpstr>
      <vt:lpstr>How do legislators make up their minds about how they will vote?</vt:lpstr>
      <vt:lpstr>  Interest groups and the American political tradition </vt:lpstr>
      <vt:lpstr>What resources are available to interest groups? </vt:lpstr>
      <vt:lpstr>Lobbying Tactics</vt:lpstr>
      <vt:lpstr>Interest Groups and Bias</vt:lpstr>
      <vt:lpstr>Electing Congress</vt:lpstr>
      <vt:lpstr>The oversight powers of Congress</vt:lpstr>
      <vt:lpstr>Congress's oversight functions take many forms: </vt:lpstr>
      <vt:lpstr>The power of Сongress to watch the  other two branches is called: </vt:lpstr>
      <vt:lpstr>Federalism</vt:lpstr>
      <vt:lpstr>Which of the following are not concurrent powers: </vt:lpstr>
      <vt:lpstr>The system of checks and balances helps:</vt:lpstr>
      <vt:lpstr>The Executive Branch</vt:lpstr>
      <vt:lpstr>Слайд 20</vt:lpstr>
      <vt:lpstr>THE PRESIDENCY     </vt:lpstr>
      <vt:lpstr>The Expansion of presidential power</vt:lpstr>
      <vt:lpstr>The executive branch establishment</vt:lpstr>
      <vt:lpstr>Слайд 24</vt:lpstr>
      <vt:lpstr>Departments of the Cabinet.</vt:lpstr>
      <vt:lpstr>The powers of the President  as the National Leader</vt:lpstr>
      <vt:lpstr>The powers of the President as the World leader</vt:lpstr>
      <vt:lpstr>How powerful is the President?</vt:lpstr>
      <vt:lpstr>How powerful is the President?</vt:lpstr>
      <vt:lpstr>On December 8, 2009, the White House issued an unprecedented Open Government Directive </vt:lpstr>
      <vt:lpstr>The President and  the Executive Branch  The Judicial Process  Using E-government:  Effect of Digital Revolution</vt:lpstr>
      <vt:lpstr>E-Government can be defined </vt:lpstr>
      <vt:lpstr>E-Government is digital interactions between</vt:lpstr>
      <vt:lpstr>Слайд 34</vt:lpstr>
      <vt:lpstr>What does e-government result in?</vt:lpstr>
      <vt:lpstr>    Citizen Engagement</vt:lpstr>
      <vt:lpstr>     Ways to get in touch with citizens</vt:lpstr>
      <vt:lpstr> Performance and Accountability of the government</vt:lpstr>
      <vt:lpstr>http://www.whitehouse.gov/contact</vt:lpstr>
      <vt:lpstr>E-Services for citizens http://www.egov.com/Pages/default.aspx</vt:lpstr>
      <vt:lpstr>Citizen Services </vt:lpstr>
      <vt:lpstr>Federal Acts on e-government</vt:lpstr>
      <vt:lpstr>The E-Government Act of 2002 </vt:lpstr>
      <vt:lpstr>Digital Government Strategy in 21 century </vt:lpstr>
      <vt:lpstr>White House http://www.whitehouse.gov/omb/e-gov</vt:lpstr>
      <vt:lpstr>Texas.gov Honored for eGovernment Excellence in 2012 http://www.texas.gov/en/Pages/default.aspx</vt:lpstr>
      <vt:lpstr>Samples of e-government sites</vt:lpstr>
      <vt:lpstr>Webliography</vt:lpstr>
      <vt:lpstr>Terms to know</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Congress and the Presidency</dc:title>
  <dc:creator>Светлана  Титова</dc:creator>
  <cp:lastModifiedBy>Светлана  Титова</cp:lastModifiedBy>
  <cp:revision>6</cp:revision>
  <dcterms:created xsi:type="dcterms:W3CDTF">2014-09-29T08:35:33Z</dcterms:created>
  <dcterms:modified xsi:type="dcterms:W3CDTF">2014-10-14T13:18:40Z</dcterms:modified>
</cp:coreProperties>
</file>