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qual-Pay-D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6533" cy="479715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0"/>
            <a:ext cx="5184576" cy="980728"/>
          </a:xfrm>
        </p:spPr>
        <p:txBody>
          <a:bodyPr>
            <a:normAutofit/>
          </a:bodyPr>
          <a:lstStyle/>
          <a:p>
            <a:pPr algn="r"/>
            <a:r>
              <a:rPr lang="en-US" sz="1600" dirty="0" smtClean="0">
                <a:solidFill>
                  <a:srgbClr val="002060"/>
                </a:solidFill>
              </a:rPr>
              <a:t>Sasha </a:t>
            </a:r>
            <a:r>
              <a:rPr lang="en-US" sz="1600" dirty="0" err="1" smtClean="0">
                <a:solidFill>
                  <a:srgbClr val="002060"/>
                </a:solidFill>
              </a:rPr>
              <a:t>Basanskaya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en-US" sz="1600" dirty="0" smtClean="0">
                <a:solidFill>
                  <a:srgbClr val="002060"/>
                </a:solidFill>
              </a:rPr>
              <a:t>Anna </a:t>
            </a:r>
            <a:r>
              <a:rPr lang="en-US" sz="1600" dirty="0" err="1" smtClean="0">
                <a:solidFill>
                  <a:srgbClr val="002060"/>
                </a:solidFill>
              </a:rPr>
              <a:t>Klimova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en-US" sz="1600" dirty="0" smtClean="0">
                <a:solidFill>
                  <a:srgbClr val="002060"/>
                </a:solidFill>
              </a:rPr>
              <a:t>Angelina </a:t>
            </a:r>
            <a:r>
              <a:rPr lang="en-US" sz="1600" dirty="0" err="1" smtClean="0">
                <a:solidFill>
                  <a:srgbClr val="002060"/>
                </a:solidFill>
              </a:rPr>
              <a:t>Orekhova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869160"/>
            <a:ext cx="7772400" cy="168361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National Equal Pay Task Force: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2010 and beyond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Closing  the  gap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484784"/>
            <a:ext cx="850392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Closing  the  gap  could  have  broad  benefits  </a:t>
            </a:r>
            <a:r>
              <a:rPr lang="en-US" dirty="0" smtClean="0"/>
              <a:t>for</a:t>
            </a:r>
            <a:r>
              <a:rPr lang="ru-RU" dirty="0" smtClean="0"/>
              <a:t>:</a:t>
            </a:r>
            <a:endParaRPr lang="en-US" dirty="0" smtClean="0"/>
          </a:p>
          <a:p>
            <a:r>
              <a:rPr lang="en-US" dirty="0" smtClean="0"/>
              <a:t>reducing  poverty</a:t>
            </a:r>
          </a:p>
          <a:p>
            <a:r>
              <a:rPr lang="en-US" dirty="0" smtClean="0"/>
              <a:t>growing  </a:t>
            </a:r>
            <a:r>
              <a:rPr lang="en-US" dirty="0"/>
              <a:t>the  middle  class </a:t>
            </a:r>
            <a:endParaRPr lang="en-US" dirty="0" smtClean="0"/>
          </a:p>
          <a:p>
            <a:r>
              <a:rPr lang="en-US" dirty="0" smtClean="0"/>
              <a:t>boosting  the  </a:t>
            </a:r>
            <a:r>
              <a:rPr lang="en-US" dirty="0"/>
              <a:t>nation’s  economic  growth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3558923"/>
            <a:ext cx="3942853" cy="27761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84" y="3640180"/>
            <a:ext cx="4283968" cy="24900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task force report</a:t>
            </a:r>
            <a:r>
              <a:rPr lang="ru-RU" dirty="0"/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«</a:t>
            </a:r>
            <a:r>
              <a:rPr lang="en-US" sz="3200" dirty="0"/>
              <a:t>Workers  </a:t>
            </a:r>
            <a:r>
              <a:rPr lang="en-US" sz="3200" b="1" dirty="0"/>
              <a:t>should  know  their  worth  </a:t>
            </a:r>
            <a:r>
              <a:rPr lang="en-US" sz="3200" dirty="0"/>
              <a:t>and  be  empowered  to  claim  it.    Federal  agencies  </a:t>
            </a:r>
            <a:r>
              <a:rPr lang="en-US" sz="3200" b="1" dirty="0"/>
              <a:t>should  safeguard  the  right  to  equal  pay  </a:t>
            </a:r>
            <a:r>
              <a:rPr lang="en-US" sz="3200" dirty="0"/>
              <a:t>and  make  certain  all  employers   play   by   the   same   rules.      Employers   </a:t>
            </a:r>
            <a:r>
              <a:rPr lang="en-US" sz="3200" b="1" dirty="0"/>
              <a:t>should   share   best   practices   for   providing   equal  opportunity  in  the  </a:t>
            </a:r>
            <a:r>
              <a:rPr lang="en-US" sz="3200" b="1" dirty="0" smtClean="0"/>
              <a:t>workplace</a:t>
            </a:r>
            <a:r>
              <a:rPr lang="ru-RU" sz="3200" dirty="0" smtClean="0"/>
              <a:t>».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123966"/>
            <a:ext cx="1095800" cy="1095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24674"/>
            <a:ext cx="593291" cy="59329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3389"/>
            <a:ext cx="9598232" cy="6669360"/>
          </a:xfrm>
        </p:spPr>
      </p:pic>
      <p:sp>
        <p:nvSpPr>
          <p:cNvPr id="5" name="Прямоугольник 4"/>
          <p:cNvSpPr/>
          <p:nvPr/>
        </p:nvSpPr>
        <p:spPr>
          <a:xfrm>
            <a:off x="3491880" y="5380672"/>
            <a:ext cx="52343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http://www.lifeofthelaw.org/2014/02/how-an-obscure-quirk-of-equal-pay-laws-causes-some-women-to-miss-out/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LINKS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01580" y="987552"/>
            <a:ext cx="8734744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 smtClean="0"/>
              <a:t>Information</a:t>
            </a:r>
            <a:r>
              <a:rPr lang="ru-RU" sz="2000" b="1" u="sng" dirty="0"/>
              <a:t>:</a:t>
            </a:r>
            <a:endParaRPr lang="ru-RU" sz="2000" b="1" u="sng" dirty="0" smtClean="0"/>
          </a:p>
          <a:p>
            <a:r>
              <a:rPr lang="fr-FR" sz="2000" dirty="0" smtClean="0"/>
              <a:t>https</a:t>
            </a:r>
            <a:r>
              <a:rPr lang="fr-FR" sz="2000" dirty="0"/>
              <a:t>://</a:t>
            </a:r>
            <a:r>
              <a:rPr lang="fr-FR" sz="2000" dirty="0" smtClean="0"/>
              <a:t>m.whitehouse.gov/issues/equal-pay</a:t>
            </a:r>
            <a:endParaRPr lang="fr-FR" sz="2000" dirty="0"/>
          </a:p>
          <a:p>
            <a:r>
              <a:rPr lang="fr-FR" sz="2000" dirty="0" smtClean="0"/>
              <a:t>https</a:t>
            </a:r>
            <a:r>
              <a:rPr lang="fr-FR" sz="2000" dirty="0"/>
              <a:t>://</a:t>
            </a:r>
            <a:r>
              <a:rPr lang="fr-FR" sz="2000" dirty="0" smtClean="0"/>
              <a:t>en.m.wikipedia.org/wiki/Equal_pay_for_equal_work</a:t>
            </a:r>
          </a:p>
          <a:p>
            <a:r>
              <a:rPr lang="fr-FR" sz="2000" u="sng" dirty="0" smtClean="0"/>
              <a:t>http</a:t>
            </a:r>
            <a:r>
              <a:rPr lang="fr-FR" sz="2000" u="sng" dirty="0"/>
              <a:t>://</a:t>
            </a:r>
            <a:r>
              <a:rPr lang="fr-FR" sz="2000" u="sng" dirty="0" smtClean="0"/>
              <a:t>www.eeoc.gov/laws/types/equalcompensation.cfm</a:t>
            </a:r>
            <a:endParaRPr lang="ru-RU" sz="2000" u="sng" dirty="0" smtClean="0"/>
          </a:p>
          <a:p>
            <a:endParaRPr lang="fr-FR" sz="2000" dirty="0"/>
          </a:p>
          <a:p>
            <a:pPr marL="0" indent="0">
              <a:buNone/>
            </a:pPr>
            <a:r>
              <a:rPr lang="en-US" sz="2000" b="1" u="sng" dirty="0" smtClean="0"/>
              <a:t>Images</a:t>
            </a:r>
            <a:r>
              <a:rPr lang="ru-RU" sz="2000" b="1" u="sng" dirty="0" smtClean="0"/>
              <a:t>:</a:t>
            </a:r>
          </a:p>
          <a:p>
            <a:r>
              <a:rPr lang="fr-FR" sz="2000" dirty="0" smtClean="0"/>
              <a:t>https</a:t>
            </a:r>
            <a:r>
              <a:rPr lang="fr-FR" sz="2000" dirty="0"/>
              <a:t>://</a:t>
            </a:r>
            <a:r>
              <a:rPr lang="fr-FR" sz="2000" dirty="0" smtClean="0"/>
              <a:t>www.whitehouse.gov/sites/default/files/docs/equal_pay_issue_brief_final.pdf</a:t>
            </a:r>
            <a:endParaRPr lang="ru-RU" sz="2000" dirty="0" smtClean="0"/>
          </a:p>
          <a:p>
            <a:r>
              <a:rPr lang="fr-FR" sz="2000" dirty="0"/>
              <a:t>http://www.mylearning.org/womens-rights--the-equal-pay-debate/images/2-915</a:t>
            </a:r>
            <a:r>
              <a:rPr lang="fr-FR" sz="2000" dirty="0" smtClean="0"/>
              <a:t>/</a:t>
            </a:r>
            <a:endParaRPr lang="ru-RU" sz="2000" dirty="0" smtClean="0"/>
          </a:p>
          <a:p>
            <a:r>
              <a:rPr lang="fr-FR" sz="2000" dirty="0"/>
              <a:t>http://iipdigital.usembassy.gov/st/english/inbrief/2013/06/20130610275798.html</a:t>
            </a:r>
            <a:endParaRPr lang="fr-FR" sz="2000" dirty="0" smtClean="0"/>
          </a:p>
          <a:p>
            <a:r>
              <a:rPr lang="fr-FR" sz="2000" dirty="0"/>
              <a:t>https://</a:t>
            </a:r>
            <a:r>
              <a:rPr lang="fr-FR" sz="2000" dirty="0" smtClean="0"/>
              <a:t>www.wyden.senate.gov/news/blog/post/equal-pay-for-equal-work_its-a-no-brainer</a:t>
            </a:r>
            <a:endParaRPr lang="ru-RU" sz="2000" dirty="0" smtClean="0"/>
          </a:p>
          <a:p>
            <a:r>
              <a:rPr lang="fr-FR" sz="2000" dirty="0"/>
              <a:t>http://womenmisbehavin.com/category/equal-pay-day-2/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144401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44008" y="1268760"/>
            <a:ext cx="4342256" cy="5112568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en-US" dirty="0" smtClean="0"/>
              <a:t>There are multiple ways to measure the pay gap – but under all of them, and with or without considering occupation, </a:t>
            </a:r>
            <a:r>
              <a:rPr lang="en-US" u="sng" dirty="0" smtClean="0"/>
              <a:t>female and minority workers earn significantly less than White male workers</a:t>
            </a:r>
          </a:p>
          <a:p>
            <a:pPr lvl="0" algn="just"/>
            <a:endParaRPr lang="ru-RU" dirty="0" smtClean="0"/>
          </a:p>
          <a:p>
            <a:pPr lvl="0" algn="just"/>
            <a:r>
              <a:rPr lang="en-US" dirty="0" smtClean="0"/>
              <a:t>According to the latest Bureau of Labor Statistics data, </a:t>
            </a:r>
            <a:r>
              <a:rPr lang="en-US" b="1" dirty="0" smtClean="0"/>
              <a:t>women’s weekly median earnings are about 81 percent of men’s dollar</a:t>
            </a:r>
            <a:endParaRPr lang="ru-RU" b="1" dirty="0" smtClean="0"/>
          </a:p>
          <a:p>
            <a:pPr lvl="0" algn="just"/>
            <a:endParaRPr lang="en-US" b="1" dirty="0" smtClean="0"/>
          </a:p>
          <a:p>
            <a:pPr lvl="0" algn="just"/>
            <a:r>
              <a:rPr lang="en-US" u="sng" dirty="0" smtClean="0"/>
              <a:t>Equal pay will provide a broader economic base for the American nation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20140411_132495.xml-cc_edtoon_equal-p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4567428" cy="3017520"/>
          </a:xfrm>
          <a:prstGeom prst="rect">
            <a:avLst/>
          </a:prstGeom>
        </p:spPr>
      </p:pic>
      <p:pic>
        <p:nvPicPr>
          <p:cNvPr id="8" name="Рисунок 7" descr="lilly-ledbet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645024"/>
            <a:ext cx="4580329" cy="2524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de-in-dagenham_c_2377656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944394"/>
            <a:ext cx="4268381" cy="266429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108520" y="377280"/>
            <a:ext cx="4716016" cy="6480720"/>
          </a:xfrm>
        </p:spPr>
        <p:txBody>
          <a:bodyPr>
            <a:normAutofit/>
          </a:bodyPr>
          <a:lstStyle/>
          <a:p>
            <a:pPr algn="just"/>
            <a:r>
              <a:rPr lang="en-US" sz="2400" u="sng" dirty="0" smtClean="0"/>
              <a:t>Women continue to lead in educational attainment</a:t>
            </a:r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r>
              <a:rPr lang="en-US" sz="2400" dirty="0" smtClean="0"/>
              <a:t>Despite these gains, </a:t>
            </a:r>
            <a:r>
              <a:rPr lang="en-US" sz="2400" u="sng" dirty="0" smtClean="0"/>
              <a:t>the workforce continues to be segregated by race and gender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In recent decades, two areas that historically were almost exclusively male – </a:t>
            </a:r>
            <a:r>
              <a:rPr lang="en-US" sz="2400" b="1" dirty="0" smtClean="0"/>
              <a:t>the STEM fields</a:t>
            </a:r>
            <a:r>
              <a:rPr lang="en-US" sz="2400" dirty="0" smtClean="0"/>
              <a:t> and </a:t>
            </a:r>
            <a:r>
              <a:rPr lang="en-US" sz="2400" b="1" dirty="0" smtClean="0"/>
              <a:t>the military</a:t>
            </a:r>
            <a:r>
              <a:rPr lang="en-US" sz="2400" dirty="0" smtClean="0"/>
              <a:t> – have begun to open to women.</a:t>
            </a:r>
            <a:endParaRPr lang="ru-RU" sz="2400" dirty="0" smtClean="0"/>
          </a:p>
        </p:txBody>
      </p:sp>
      <p:pic>
        <p:nvPicPr>
          <p:cNvPr id="7" name="Рисунок 6" descr="2.jpg@crop,640,360,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2154" y="3861048"/>
            <a:ext cx="3976103" cy="2236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719010845_8c04dce5b3_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8560" y="-27384"/>
            <a:ext cx="10351698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324544" y="620688"/>
            <a:ext cx="4320480" cy="5688632"/>
          </a:xfrm>
          <a:solidFill>
            <a:schemeClr val="bg1">
              <a:alpha val="64000"/>
            </a:schemeClr>
          </a:solidFill>
        </p:spPr>
        <p:txBody>
          <a:bodyPr>
            <a:normAutofit lnSpcReduction="10000"/>
          </a:bodyPr>
          <a:lstStyle/>
          <a:p>
            <a:pPr lv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Occupational segregation fuels the wage gap because average wages in “female” occupations are lower, even holding constant other observable characteristics such as education.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The pay gap exists for women with advanced degrees, corporate positions, and high--‐paying and high-skill jobs, just as it does for low- and middle-income workers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tate-of-the-Union_2014_AP299019479791_ma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276872"/>
            <a:ext cx="3954269" cy="22322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Closing the Gap – The Way Forward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640960" cy="4176464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Pr. Obama pledged to crack down on violations of equal pay laws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White House announced the creation of 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NEPTF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which brings the expertise an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dresources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4 federal agencies: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EEOC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DOJ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DOL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OPM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lilly-ledbet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05064"/>
            <a:ext cx="4427984" cy="2440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Achievements of the National Equal Pay Task </a:t>
            </a:r>
            <a:r>
              <a:rPr lang="en-US" sz="3600" dirty="0" smtClean="0"/>
              <a:t>Force</a:t>
            </a:r>
            <a:endParaRPr lang="ru-RU" sz="36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323528" y="3078088"/>
            <a:ext cx="8503920" cy="3779912"/>
          </a:xfrm>
        </p:spPr>
        <p:txBody>
          <a:bodyPr>
            <a:normAutofit/>
          </a:bodyPr>
          <a:lstStyle/>
          <a:p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recommendations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Interagency Coordination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Available Data Sources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Outreach and Public Education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Passage of the Paycheck Fairness Act</a:t>
            </a:r>
          </a:p>
        </p:txBody>
      </p:sp>
      <p:pic>
        <p:nvPicPr>
          <p:cNvPr id="9" name="Рисунок 8" descr="equal-pay-for-equal-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19" y="620688"/>
            <a:ext cx="3888433" cy="2592288"/>
          </a:xfrm>
          <a:prstGeom prst="rect">
            <a:avLst/>
          </a:prstGeom>
        </p:spPr>
      </p:pic>
      <p:pic>
        <p:nvPicPr>
          <p:cNvPr id="10" name="Рисунок 9" descr="ep_not-a-myth_78_5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692696"/>
            <a:ext cx="3450623" cy="5681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83671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/>
              <a:t>E</a:t>
            </a:r>
            <a:r>
              <a:rPr lang="en-US" dirty="0" smtClean="0"/>
              <a:t>stablishing </a:t>
            </a:r>
            <a:r>
              <a:rPr lang="en-US" dirty="0"/>
              <a:t>the </a:t>
            </a:r>
            <a:r>
              <a:rPr lang="en-US" dirty="0" smtClean="0"/>
              <a:t>Infrastructure </a:t>
            </a:r>
            <a:r>
              <a:rPr lang="en-US" dirty="0"/>
              <a:t>for Improved </a:t>
            </a:r>
            <a:r>
              <a:rPr lang="en-US" dirty="0" smtClean="0"/>
              <a:t>Equal Pay</a:t>
            </a:r>
            <a:r>
              <a:rPr lang="en-US" dirty="0"/>
              <a:t> </a:t>
            </a:r>
            <a:r>
              <a:rPr lang="en-US" dirty="0" smtClean="0"/>
              <a:t>Enforcement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The   </a:t>
            </a:r>
            <a:r>
              <a:rPr lang="en-US" u="sng" dirty="0"/>
              <a:t>infrastructure  development  was based on  two  pillars:</a:t>
            </a:r>
            <a:r>
              <a:rPr lang="en-US" dirty="0"/>
              <a:t>  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the  development  of  mechanisms  for  interagency  collaboration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efforts  </a:t>
            </a:r>
            <a:r>
              <a:rPr lang="en-US" dirty="0"/>
              <a:t>to  ensure  federal  regulations  and to provide a framework  for  the  enforcement  of  equal  pay  laws.   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397">
            <a:off x="4800600" y="2282340"/>
            <a:ext cx="4038600" cy="28600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cooperation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57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EEOC - </a:t>
            </a:r>
            <a:r>
              <a:rPr lang="en-US" sz="2800" dirty="0">
                <a:solidFill>
                  <a:srgbClr val="002060"/>
                </a:solidFill>
              </a:rPr>
              <a:t>The U.S. </a:t>
            </a:r>
            <a:r>
              <a:rPr lang="en-US" sz="2800" b="1" dirty="0">
                <a:solidFill>
                  <a:srgbClr val="002060"/>
                </a:solidFill>
              </a:rPr>
              <a:t>Equal Employment Opportunity </a:t>
            </a:r>
            <a:r>
              <a:rPr lang="en-US" sz="2800" b="1" dirty="0" smtClean="0">
                <a:solidFill>
                  <a:srgbClr val="002060"/>
                </a:solidFill>
              </a:rPr>
              <a:t>Commission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OFCCP - </a:t>
            </a:r>
            <a:r>
              <a:rPr lang="en-US" sz="2800" dirty="0">
                <a:solidFill>
                  <a:srgbClr val="002060"/>
                </a:solidFill>
              </a:rPr>
              <a:t>the </a:t>
            </a:r>
            <a:r>
              <a:rPr lang="en-US" sz="2800" b="1" dirty="0">
                <a:solidFill>
                  <a:srgbClr val="002060"/>
                </a:solidFill>
              </a:rPr>
              <a:t>Office of Federal Contract Compliance Programs</a:t>
            </a:r>
            <a:r>
              <a:rPr lang="en-US" sz="2800" dirty="0">
                <a:solidFill>
                  <a:srgbClr val="002060"/>
                </a:solidFill>
              </a:rPr>
              <a:t> 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DOJ - </a:t>
            </a:r>
            <a:r>
              <a:rPr lang="en-US" sz="2800" dirty="0">
                <a:solidFill>
                  <a:srgbClr val="002060"/>
                </a:solidFill>
              </a:rPr>
              <a:t>The United States </a:t>
            </a:r>
            <a:r>
              <a:rPr lang="en-US" sz="2800" b="1" dirty="0">
                <a:solidFill>
                  <a:srgbClr val="002060"/>
                </a:solidFill>
              </a:rPr>
              <a:t>Department of </a:t>
            </a:r>
            <a:r>
              <a:rPr lang="en-US" sz="2800" b="1" dirty="0" smtClean="0">
                <a:solidFill>
                  <a:srgbClr val="002060"/>
                </a:solidFill>
              </a:rPr>
              <a:t>Justice</a:t>
            </a:r>
          </a:p>
          <a:p>
            <a:r>
              <a:rPr lang="fr-FR" sz="2800" dirty="0">
                <a:solidFill>
                  <a:srgbClr val="002060"/>
                </a:solidFill>
              </a:rPr>
              <a:t>United States Women's </a:t>
            </a:r>
            <a:r>
              <a:rPr lang="fr-FR" sz="2800" dirty="0" smtClean="0">
                <a:solidFill>
                  <a:srgbClr val="002060"/>
                </a:solidFill>
              </a:rPr>
              <a:t>Bureau</a:t>
            </a:r>
          </a:p>
          <a:p>
            <a:r>
              <a:rPr lang="fr-FR" sz="2800" dirty="0">
                <a:solidFill>
                  <a:srgbClr val="002060"/>
                </a:solidFill>
              </a:rPr>
              <a:t>The </a:t>
            </a:r>
            <a:r>
              <a:rPr lang="fr-FR" sz="2800" b="1" dirty="0">
                <a:solidFill>
                  <a:srgbClr val="002060"/>
                </a:solidFill>
              </a:rPr>
              <a:t>Civil Rights</a:t>
            </a:r>
            <a:r>
              <a:rPr lang="fr-FR" sz="2800" dirty="0">
                <a:solidFill>
                  <a:srgbClr val="002060"/>
                </a:solidFill>
              </a:rPr>
              <a:t> Bureau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188640"/>
            <a:ext cx="9865096" cy="100811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2013 and Beyond: The Way Forward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75856" y="1556792"/>
            <a:ext cx="3312368" cy="45720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regular meetings to ensure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information sharing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between agencies 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many women do not know they are being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underpaid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many employers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prohibit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sharing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pay data</a:t>
            </a:r>
          </a:p>
          <a:p>
            <a:pPr algn="just"/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DOJ has focused on cases that open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non-traditional positions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where women are excluded from higher paying job opportunities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p_lifetime-disadvantage_5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3139440" cy="5181600"/>
          </a:xfrm>
          <a:prstGeom prst="rect">
            <a:avLst/>
          </a:prstGeom>
        </p:spPr>
      </p:pic>
      <p:pic>
        <p:nvPicPr>
          <p:cNvPr id="6" name="Рисунок 5" descr="depositphotos_19102097-Equal-p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340768"/>
            <a:ext cx="2376264" cy="3096344"/>
          </a:xfrm>
          <a:prstGeom prst="rect">
            <a:avLst/>
          </a:prstGeom>
        </p:spPr>
      </p:pic>
      <p:pic>
        <p:nvPicPr>
          <p:cNvPr id="7" name="Рисунок 6" descr="20091109-lilly-ledbetter-350x2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4509120"/>
            <a:ext cx="2423109" cy="182079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136</TotalTime>
  <Words>471</Words>
  <Application>Microsoft Office PowerPoint</Application>
  <PresentationFormat>Экран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Официальная</vt:lpstr>
      <vt:lpstr>National Equal Pay Task Force:  2010 and beyond</vt:lpstr>
      <vt:lpstr>Слайд 2</vt:lpstr>
      <vt:lpstr>Слайд 3</vt:lpstr>
      <vt:lpstr>Слайд 4</vt:lpstr>
      <vt:lpstr>Closing the Gap – The Way Forward</vt:lpstr>
      <vt:lpstr>Achievements of the National Equal Pay Task Force</vt:lpstr>
      <vt:lpstr>Establishing the Infrastructure for Improved Equal Pay Enforcement </vt:lpstr>
      <vt:lpstr>The cooperation</vt:lpstr>
      <vt:lpstr>2013 and Beyond: The Way Forward</vt:lpstr>
      <vt:lpstr>Closing  the  gap </vt:lpstr>
      <vt:lpstr>The task force report:</vt:lpstr>
      <vt:lpstr>Слайд 12</vt:lpstr>
      <vt:lpstr>LINKS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Герман Чугунков</dc:creator>
  <cp:lastModifiedBy>Светлана  Титова</cp:lastModifiedBy>
  <cp:revision>12</cp:revision>
  <dcterms:created xsi:type="dcterms:W3CDTF">2016-02-19T15:36:42Z</dcterms:created>
  <dcterms:modified xsi:type="dcterms:W3CDTF">2016-02-29T07:38:37Z</dcterms:modified>
</cp:coreProperties>
</file>